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1" r:id="rId4"/>
    <p:sldId id="258" r:id="rId5"/>
    <p:sldId id="260"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0"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27456E-632A-456F-BF4C-B48FA810825E}" type="datetimeFigureOut">
              <a:rPr lang="en-US" smtClean="0"/>
              <a:t>7/19/2016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F6F9CC-B37C-4D73-A9D2-6985D4C58F39}" type="slidenum">
              <a:rPr lang="en-US" smtClean="0"/>
              <a:t>‹#›</a:t>
            </a:fld>
            <a:endParaRPr lang="en-US"/>
          </a:p>
        </p:txBody>
      </p:sp>
    </p:spTree>
    <p:extLst>
      <p:ext uri="{BB962C8B-B14F-4D97-AF65-F5344CB8AC3E}">
        <p14:creationId xmlns:p14="http://schemas.microsoft.com/office/powerpoint/2010/main" val="1730758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Constitutional</a:t>
            </a:r>
            <a:r>
              <a:rPr lang="en-US" baseline="0" dirty="0" smtClean="0"/>
              <a:t> Amendment Implemented by legislation in 2015. This further directs revenue</a:t>
            </a:r>
          </a:p>
          <a:p>
            <a:endParaRPr lang="en-US" dirty="0"/>
          </a:p>
        </p:txBody>
      </p:sp>
      <p:sp>
        <p:nvSpPr>
          <p:cNvPr id="4" name="Slide Number Placeholder 3"/>
          <p:cNvSpPr>
            <a:spLocks noGrp="1"/>
          </p:cNvSpPr>
          <p:nvPr>
            <p:ph type="sldNum" sz="quarter" idx="10"/>
          </p:nvPr>
        </p:nvSpPr>
        <p:spPr/>
        <p:txBody>
          <a:bodyPr/>
          <a:lstStyle/>
          <a:p>
            <a:fld id="{4E987EEF-2C14-4DBC-AC1D-52C1CA9302C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030291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811A868-B47C-440D-B8AF-3634733E1407}" type="datetimeFigureOut">
              <a:rPr lang="en-US" smtClean="0"/>
              <a:t>7/19/2016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149A9E-06D1-459B-8F0E-6B151D81132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1A868-B47C-440D-B8AF-3634733E1407}"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1A868-B47C-440D-B8AF-3634733E1407}"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11A868-B47C-440D-B8AF-3634733E1407}"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1A868-B47C-440D-B8AF-3634733E1407}"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811A868-B47C-440D-B8AF-3634733E1407}" type="datetimeFigureOut">
              <a:rPr lang="en-US" smtClean="0"/>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49A9E-06D1-459B-8F0E-6B151D81132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1A868-B47C-440D-B8AF-3634733E1407}" type="datetimeFigureOut">
              <a:rPr lang="en-US" smtClean="0"/>
              <a:t>7/19/2016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1A868-B47C-440D-B8AF-3634733E1407}" type="datetimeFigureOut">
              <a:rPr lang="en-US" smtClean="0"/>
              <a:t>7/19/2016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1A868-B47C-440D-B8AF-3634733E1407}" type="datetimeFigureOut">
              <a:rPr lang="en-US" smtClean="0"/>
              <a:t>7/19/2016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811A868-B47C-440D-B8AF-3634733E1407}" type="datetimeFigureOut">
              <a:rPr lang="en-US" smtClean="0"/>
              <a:t>7/19/2016</a:t>
            </a:fld>
            <a:endParaRPr lang="en-US"/>
          </a:p>
        </p:txBody>
      </p:sp>
      <p:sp>
        <p:nvSpPr>
          <p:cNvPr id="7" name="Slide Number Placeholder 6"/>
          <p:cNvSpPr>
            <a:spLocks noGrp="1"/>
          </p:cNvSpPr>
          <p:nvPr>
            <p:ph type="sldNum" sz="quarter" idx="12"/>
          </p:nvPr>
        </p:nvSpPr>
        <p:spPr/>
        <p:txBody>
          <a:bodyPr/>
          <a:lstStyle/>
          <a:p>
            <a:fld id="{6E149A9E-06D1-459B-8F0E-6B151D81132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1A868-B47C-440D-B8AF-3634733E1407}" type="datetimeFigureOut">
              <a:rPr lang="en-US" smtClean="0"/>
              <a:t>7/19/2016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E149A9E-06D1-459B-8F0E-6B151D8113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811A868-B47C-440D-B8AF-3634733E1407}" type="datetimeFigureOut">
              <a:rPr lang="en-US" smtClean="0"/>
              <a:t>7/19/2016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149A9E-06D1-459B-8F0E-6B151D8113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4419600" cy="3200399"/>
          </a:xfrm>
        </p:spPr>
        <p:txBody>
          <a:bodyPr>
            <a:noAutofit/>
          </a:bodyPr>
          <a:lstStyle/>
          <a:p>
            <a:pPr algn="ctr"/>
            <a:r>
              <a:rPr lang="en-US" sz="4800" b="1" dirty="0" smtClean="0">
                <a:solidFill>
                  <a:schemeClr val="accent2">
                    <a:lumMod val="75000"/>
                  </a:schemeClr>
                </a:solidFill>
                <a:effectLst>
                  <a:outerShdw blurRad="38100" dist="38100" dir="2700000" algn="tl">
                    <a:srgbClr val="000000">
                      <a:alpha val="43137"/>
                    </a:srgbClr>
                  </a:outerShdw>
                </a:effectLst>
              </a:rPr>
              <a:t>Art. X, Section 28, Fla. Const. Amendment I 2015 	</a:t>
            </a:r>
            <a:endParaRPr lang="en-US" sz="4800" b="1" dirty="0">
              <a:solidFill>
                <a:schemeClr val="accent2">
                  <a:lumMod val="75000"/>
                </a:schemeClr>
              </a:solidFill>
              <a:effectLst>
                <a:outerShdw blurRad="38100" dist="38100" dir="2700000" algn="tl">
                  <a:srgbClr val="000000">
                    <a:alpha val="43137"/>
                  </a:srgbClr>
                </a:outerShdw>
              </a:effectLst>
            </a:endParaRPr>
          </a:p>
        </p:txBody>
      </p:sp>
      <p:grpSp>
        <p:nvGrpSpPr>
          <p:cNvPr id="8" name="Group 7"/>
          <p:cNvGrpSpPr/>
          <p:nvPr/>
        </p:nvGrpSpPr>
        <p:grpSpPr>
          <a:xfrm>
            <a:off x="4959927" y="3124200"/>
            <a:ext cx="2895600" cy="2590800"/>
            <a:chOff x="4959927" y="3124200"/>
            <a:chExt cx="2895600" cy="259080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9034" y="4495800"/>
              <a:ext cx="957385" cy="914400"/>
            </a:xfrm>
            <a:prstGeom prst="rect">
              <a:avLst/>
            </a:prstGeom>
          </p:spPr>
        </p:pic>
        <p:sp>
          <p:nvSpPr>
            <p:cNvPr id="5" name="TextBox 4"/>
            <p:cNvSpPr txBox="1"/>
            <p:nvPr/>
          </p:nvSpPr>
          <p:spPr>
            <a:xfrm>
              <a:off x="5022274" y="3421559"/>
              <a:ext cx="2826326" cy="769441"/>
            </a:xfrm>
            <a:prstGeom prst="rect">
              <a:avLst/>
            </a:prstGeom>
            <a:noFill/>
          </p:spPr>
          <p:txBody>
            <a:bodyPr wrap="square" rtlCol="0">
              <a:spAutoFit/>
            </a:bodyPr>
            <a:lstStyle/>
            <a:p>
              <a:pPr algn="ctr"/>
              <a:r>
                <a:rPr lang="en-US" sz="2400" b="1" i="1" dirty="0" smtClean="0">
                  <a:solidFill>
                    <a:schemeClr val="accent4">
                      <a:lumMod val="50000"/>
                    </a:schemeClr>
                  </a:solidFill>
                  <a:effectLst>
                    <a:outerShdw blurRad="38100" dist="38100" dir="2700000" algn="tl">
                      <a:srgbClr val="000000">
                        <a:alpha val="43137"/>
                      </a:srgbClr>
                    </a:outerShdw>
                  </a:effectLst>
                </a:rPr>
                <a:t>Cari L. Roth, Esq.</a:t>
              </a:r>
            </a:p>
            <a:p>
              <a:pPr algn="ctr"/>
              <a:r>
                <a:rPr lang="en-US" sz="2000" i="1" dirty="0" smtClean="0">
                  <a:solidFill>
                    <a:schemeClr val="accent4">
                      <a:lumMod val="50000"/>
                    </a:schemeClr>
                  </a:solidFill>
                  <a:effectLst>
                    <a:outerShdw blurRad="38100" dist="38100" dir="2700000" algn="tl">
                      <a:srgbClr val="000000">
                        <a:alpha val="43137"/>
                      </a:srgbClr>
                    </a:outerShdw>
                  </a:effectLst>
                </a:rPr>
                <a:t>July 20, 2016</a:t>
              </a:r>
              <a:endParaRPr lang="en-US" sz="2000" i="1" dirty="0">
                <a:solidFill>
                  <a:schemeClr val="accent4">
                    <a:lumMod val="50000"/>
                  </a:schemeClr>
                </a:solidFill>
                <a:effectLst>
                  <a:outerShdw blurRad="38100" dist="38100" dir="2700000" algn="tl">
                    <a:srgbClr val="000000">
                      <a:alpha val="43137"/>
                    </a:srgbClr>
                  </a:outerShdw>
                </a:effectLst>
              </a:endParaRPr>
            </a:p>
          </p:txBody>
        </p:sp>
        <p:sp>
          <p:nvSpPr>
            <p:cNvPr id="6" name="Rounded Rectangle 5"/>
            <p:cNvSpPr/>
            <p:nvPr/>
          </p:nvSpPr>
          <p:spPr>
            <a:xfrm>
              <a:off x="4959927" y="3124200"/>
              <a:ext cx="2895600" cy="2590800"/>
            </a:xfrm>
            <a:prstGeom prst="roundRect">
              <a:avLst/>
            </a:prstGeom>
            <a:noFill/>
            <a:ln w="85725" cap="rnd" cmpd="thinThick">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0109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924800" cy="1066800"/>
          </a:xfrm>
        </p:spPr>
        <p:txBody>
          <a:bodyPr anchor="ctr">
            <a:normAutofit fontScale="90000"/>
          </a:bodyPr>
          <a:lstStyle/>
          <a:p>
            <a:pPr algn="ctr"/>
            <a:r>
              <a:rPr lang="en-US" b="1" dirty="0">
                <a:effectLst>
                  <a:outerShdw blurRad="38100" dist="38100" dir="2700000" algn="tl">
                    <a:srgbClr val="000000">
                      <a:alpha val="43137"/>
                    </a:srgbClr>
                  </a:outerShdw>
                </a:effectLst>
              </a:rPr>
              <a:t>Florida Land and Water Conservation </a:t>
            </a:r>
            <a:r>
              <a:rPr lang="en-US" b="1" dirty="0" smtClean="0">
                <a:effectLst>
                  <a:outerShdw blurRad="38100" dist="38100" dir="2700000" algn="tl">
                    <a:srgbClr val="000000">
                      <a:alpha val="43137"/>
                    </a:srgbClr>
                  </a:outerShdw>
                </a:effectLst>
              </a:rPr>
              <a:t>Initiative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981200"/>
            <a:ext cx="7772400" cy="4114800"/>
          </a:xfrm>
        </p:spPr>
        <p:txBody>
          <a:bodyPr>
            <a:noAutofit/>
          </a:bodyPr>
          <a:lstStyle/>
          <a:p>
            <a:pPr lvl="0">
              <a:buClr>
                <a:srgbClr val="94C600"/>
              </a:buClr>
            </a:pPr>
            <a:r>
              <a:rPr lang="en-US" sz="2200" b="1" dirty="0">
                <a:solidFill>
                  <a:srgbClr val="3E3D2D"/>
                </a:solidFill>
              </a:rPr>
              <a:t>Land Acquisition Trust Fund-</a:t>
            </a:r>
          </a:p>
          <a:p>
            <a:pPr lvl="0">
              <a:buClr>
                <a:srgbClr val="94C600"/>
              </a:buClr>
            </a:pPr>
            <a:r>
              <a:rPr lang="en-US" sz="2200" dirty="0">
                <a:solidFill>
                  <a:srgbClr val="3E3D2D"/>
                </a:solidFill>
              </a:rPr>
              <a:t>Effective on July 1 of the year following passage (2015),</a:t>
            </a:r>
          </a:p>
          <a:p>
            <a:pPr lvl="0">
              <a:buClr>
                <a:srgbClr val="94C600"/>
              </a:buClr>
            </a:pPr>
            <a:r>
              <a:rPr lang="en-US" sz="2200" dirty="0">
                <a:solidFill>
                  <a:srgbClr val="3E3D2D"/>
                </a:solidFill>
              </a:rPr>
              <a:t>20 years after that effective date, </a:t>
            </a:r>
          </a:p>
          <a:p>
            <a:pPr lvl="0">
              <a:buClr>
                <a:srgbClr val="94C600"/>
              </a:buClr>
            </a:pPr>
            <a:r>
              <a:rPr lang="en-US" sz="2200" dirty="0">
                <a:solidFill>
                  <a:srgbClr val="3E3D2D"/>
                </a:solidFill>
              </a:rPr>
              <a:t>The Land Acquisition Trust Fund shall receive no less than 33 percent of net revenues derived from the existing excise tax on documents, </a:t>
            </a:r>
          </a:p>
          <a:p>
            <a:pPr lvl="0">
              <a:buClr>
                <a:srgbClr val="94C600"/>
              </a:buClr>
            </a:pPr>
            <a:r>
              <a:rPr lang="en-US" sz="2200" dirty="0">
                <a:solidFill>
                  <a:srgbClr val="3E3D2D"/>
                </a:solidFill>
              </a:rPr>
              <a:t>Funds in the Land Acquisition Trust Fund expended only for limited purposes</a:t>
            </a:r>
          </a:p>
          <a:p>
            <a:pPr lvl="0">
              <a:buClr>
                <a:srgbClr val="94C600"/>
              </a:buClr>
            </a:pPr>
            <a:r>
              <a:rPr lang="en-US" sz="2200" dirty="0">
                <a:solidFill>
                  <a:srgbClr val="3E3D2D"/>
                </a:solidFill>
              </a:rPr>
              <a:t>To pay the debt service on bonds issued pursuant to Article VII, Section 11(e</a:t>
            </a:r>
            <a:r>
              <a:rPr lang="en-US" sz="2200" dirty="0" smtClean="0">
                <a:solidFill>
                  <a:srgbClr val="3E3D2D"/>
                </a:solidFill>
              </a:rPr>
              <a:t>).</a:t>
            </a:r>
            <a:endParaRPr lang="en-US" sz="2200" dirty="0">
              <a:solidFill>
                <a:srgbClr val="3E3D2D"/>
              </a:solidFill>
            </a:endParaRPr>
          </a:p>
        </p:txBody>
      </p:sp>
      <p:sp>
        <p:nvSpPr>
          <p:cNvPr id="4" name="TextBox 3"/>
          <p:cNvSpPr txBox="1"/>
          <p:nvPr/>
        </p:nvSpPr>
        <p:spPr>
          <a:xfrm>
            <a:off x="457200" y="6096000"/>
            <a:ext cx="8229600" cy="369332"/>
          </a:xfrm>
          <a:prstGeom prst="rect">
            <a:avLst/>
          </a:prstGeom>
          <a:noFill/>
        </p:spPr>
        <p:txBody>
          <a:bodyPr wrap="square" rtlCol="0">
            <a:spAutoFit/>
          </a:bodyPr>
          <a:lstStyle/>
          <a:p>
            <a:pPr algn="ctr"/>
            <a:r>
              <a:rPr lang="en-US" b="1" i="1" dirty="0" smtClean="0"/>
              <a:t>Amendment 1 passed by 74.96%</a:t>
            </a:r>
            <a:endParaRPr lang="en-US" b="1" i="1" dirty="0"/>
          </a:p>
        </p:txBody>
      </p:sp>
    </p:spTree>
    <p:extLst>
      <p:ext uri="{BB962C8B-B14F-4D97-AF65-F5344CB8AC3E}">
        <p14:creationId xmlns:p14="http://schemas.microsoft.com/office/powerpoint/2010/main" val="3680089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909894" cy="1343814"/>
          </a:xfrm>
        </p:spPr>
        <p:txBody>
          <a:bodyPr anchor="ctr">
            <a:noAutofit/>
          </a:bodyPr>
          <a:lstStyle/>
          <a:p>
            <a:pPr algn="ctr"/>
            <a:r>
              <a:rPr lang="en-US" sz="2200" b="1" dirty="0" smtClean="0">
                <a:effectLst>
                  <a:outerShdw blurRad="38100" dist="38100" dir="2700000" algn="tl">
                    <a:srgbClr val="000000">
                      <a:alpha val="43137"/>
                    </a:srgbClr>
                  </a:outerShdw>
                </a:effectLst>
              </a:rPr>
              <a:t>Florida Land Acquisition Trust Fund</a:t>
            </a:r>
            <a:br>
              <a:rPr lang="en-US" sz="2200" b="1" dirty="0" smtClean="0">
                <a:effectLst>
                  <a:outerShdw blurRad="38100" dist="38100" dir="2700000" algn="tl">
                    <a:srgbClr val="000000">
                      <a:alpha val="43137"/>
                    </a:srgbClr>
                  </a:outerShdw>
                </a:effectLst>
              </a:rPr>
            </a:br>
            <a:r>
              <a:rPr lang="en-US" sz="2200" b="1" dirty="0" smtClean="0">
                <a:effectLst>
                  <a:outerShdw blurRad="38100" dist="38100" dir="2700000" algn="tl">
                    <a:srgbClr val="000000">
                      <a:alpha val="43137"/>
                    </a:srgbClr>
                  </a:outerShdw>
                </a:effectLst>
              </a:rPr>
              <a:t>Receives a minimum of 33% of Net revenues* from Documentary Stamp Tax</a:t>
            </a:r>
            <a:br>
              <a:rPr lang="en-US" sz="2200" b="1" dirty="0" smtClean="0">
                <a:effectLst>
                  <a:outerShdw blurRad="38100" dist="38100" dir="2700000" algn="tl">
                    <a:srgbClr val="000000">
                      <a:alpha val="43137"/>
                    </a:srgbClr>
                  </a:outerShdw>
                </a:effectLst>
              </a:rPr>
            </a:br>
            <a:r>
              <a:rPr lang="en-US" sz="2200" b="1" dirty="0" smtClean="0">
                <a:effectLst>
                  <a:outerShdw blurRad="38100" dist="38100" dir="2700000" algn="tl">
                    <a:srgbClr val="000000">
                      <a:alpha val="43137"/>
                    </a:srgbClr>
                  </a:outerShdw>
                </a:effectLst>
              </a:rPr>
              <a:t>Shall be expensed only:</a:t>
            </a:r>
            <a:endParaRPr lang="en-US" sz="2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2604324"/>
            <a:ext cx="1242507" cy="3339276"/>
          </a:xfrm>
        </p:spPr>
        <p:txBody>
          <a:bodyPr>
            <a:normAutofit/>
          </a:bodyPr>
          <a:lstStyle/>
          <a:p>
            <a:r>
              <a:rPr lang="en-US" sz="1000" dirty="0"/>
              <a:t>a</a:t>
            </a:r>
            <a:r>
              <a:rPr lang="en-US" sz="1000" dirty="0" smtClean="0"/>
              <a:t>. </a:t>
            </a:r>
          </a:p>
          <a:p>
            <a:pPr marL="68580" indent="0">
              <a:buNone/>
            </a:pPr>
            <a:r>
              <a:rPr lang="en-US" sz="1000" dirty="0"/>
              <a:t>T</a:t>
            </a:r>
            <a:r>
              <a:rPr lang="en-US" sz="1000" dirty="0" smtClean="0"/>
              <a:t>he acquisition and improvement of land, water areas, and related property interests, including conservation easements, and resources for conservation lands including wetlands, forests, and fish and wildlife habitats;  </a:t>
            </a:r>
            <a:endParaRPr lang="en-US" sz="1000" dirty="0"/>
          </a:p>
        </p:txBody>
      </p:sp>
      <p:sp>
        <p:nvSpPr>
          <p:cNvPr id="4" name="Content Placeholder 2"/>
          <p:cNvSpPr txBox="1">
            <a:spLocks/>
          </p:cNvSpPr>
          <p:nvPr/>
        </p:nvSpPr>
        <p:spPr>
          <a:xfrm>
            <a:off x="1676400" y="2604324"/>
            <a:ext cx="1143000" cy="333927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000" dirty="0"/>
              <a:t>b</a:t>
            </a:r>
            <a:r>
              <a:rPr lang="en-US" sz="1000" dirty="0" smtClean="0"/>
              <a:t>. </a:t>
            </a:r>
          </a:p>
          <a:p>
            <a:pPr marL="68580" indent="0">
              <a:buFont typeface="Wingdings 2" pitchFamily="18" charset="2"/>
              <a:buNone/>
            </a:pPr>
            <a:r>
              <a:rPr lang="en-US" sz="1000" dirty="0" smtClean="0"/>
              <a:t>Wildlife management areas;  </a:t>
            </a:r>
            <a:endParaRPr lang="en-US" sz="1000" dirty="0"/>
          </a:p>
        </p:txBody>
      </p:sp>
      <p:sp>
        <p:nvSpPr>
          <p:cNvPr id="5" name="Content Placeholder 2"/>
          <p:cNvSpPr txBox="1">
            <a:spLocks/>
          </p:cNvSpPr>
          <p:nvPr/>
        </p:nvSpPr>
        <p:spPr>
          <a:xfrm>
            <a:off x="2743200" y="2604324"/>
            <a:ext cx="1242507" cy="333927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000" dirty="0"/>
              <a:t>c</a:t>
            </a:r>
            <a:r>
              <a:rPr lang="en-US" sz="1000" dirty="0" smtClean="0"/>
              <a:t>. </a:t>
            </a:r>
          </a:p>
          <a:p>
            <a:pPr marL="68580" indent="0">
              <a:buFont typeface="Wingdings 2" pitchFamily="18" charset="2"/>
              <a:buNone/>
            </a:pPr>
            <a:r>
              <a:rPr lang="en-US" sz="1000" dirty="0" smtClean="0"/>
              <a:t>Lands that protect water resources and drinking water sources, including lands protecting the water quality and quantity of rivers, lakes, streams, springsheds, and lands providing recharge for groundwater and aquifer systems</a:t>
            </a:r>
            <a:endParaRPr lang="en-US" sz="1000" dirty="0"/>
          </a:p>
        </p:txBody>
      </p:sp>
      <p:sp>
        <p:nvSpPr>
          <p:cNvPr id="6" name="Content Placeholder 2"/>
          <p:cNvSpPr txBox="1">
            <a:spLocks/>
          </p:cNvSpPr>
          <p:nvPr/>
        </p:nvSpPr>
        <p:spPr>
          <a:xfrm>
            <a:off x="3886200" y="2604324"/>
            <a:ext cx="1166307" cy="333927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000" dirty="0" smtClean="0"/>
              <a:t>d. </a:t>
            </a:r>
          </a:p>
          <a:p>
            <a:pPr marL="68580" indent="0">
              <a:buFont typeface="Wingdings 2" pitchFamily="18" charset="2"/>
              <a:buNone/>
            </a:pPr>
            <a:r>
              <a:rPr lang="en-US" sz="1000" dirty="0" smtClean="0"/>
              <a:t>Lands in the Everglades Agricultural Area and the Everglades Protection Area, as defined in Article II, Section 7(b); </a:t>
            </a:r>
            <a:endParaRPr lang="en-US" sz="1000" dirty="0"/>
          </a:p>
        </p:txBody>
      </p:sp>
      <p:sp>
        <p:nvSpPr>
          <p:cNvPr id="7" name="Content Placeholder 2"/>
          <p:cNvSpPr txBox="1">
            <a:spLocks/>
          </p:cNvSpPr>
          <p:nvPr/>
        </p:nvSpPr>
        <p:spPr>
          <a:xfrm>
            <a:off x="5029200" y="2604324"/>
            <a:ext cx="1272093" cy="3339276"/>
          </a:xfrm>
          <a:prstGeom prst="rect">
            <a:avLst/>
          </a:prstGeom>
        </p:spPr>
        <p:txBody>
          <a:bodyPr vert="horz" lIns="91440" tIns="45720" rIns="91440" bIns="45720" rtlCol="0">
            <a:normAutofit fontScale="925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000" dirty="0" smtClean="0"/>
              <a:t>e.</a:t>
            </a:r>
          </a:p>
          <a:p>
            <a:pPr marL="68580" indent="0">
              <a:buNone/>
            </a:pPr>
            <a:r>
              <a:rPr lang="en-US" sz="1000" dirty="0" smtClean="0"/>
              <a:t>Beaches and shores</a:t>
            </a:r>
          </a:p>
          <a:p>
            <a:r>
              <a:rPr lang="en-US" sz="1000" dirty="0"/>
              <a:t>f</a:t>
            </a:r>
            <a:r>
              <a:rPr lang="en-US" sz="1000" dirty="0" smtClean="0"/>
              <a:t>. </a:t>
            </a:r>
          </a:p>
          <a:p>
            <a:pPr marL="68580" indent="0">
              <a:buNone/>
            </a:pPr>
            <a:r>
              <a:rPr lang="en-US" sz="1000" dirty="0" smtClean="0"/>
              <a:t>Outdoor recreational lands, including recreational trails parks and urban open space;</a:t>
            </a:r>
          </a:p>
          <a:p>
            <a:r>
              <a:rPr lang="en-US" sz="1000" dirty="0"/>
              <a:t>g</a:t>
            </a:r>
            <a:r>
              <a:rPr lang="en-US" sz="1000" dirty="0" smtClean="0"/>
              <a:t>. </a:t>
            </a:r>
          </a:p>
          <a:p>
            <a:pPr marL="68580" indent="0">
              <a:buNone/>
            </a:pPr>
            <a:r>
              <a:rPr lang="en-US" sz="1000" dirty="0" smtClean="0"/>
              <a:t>Rural landscapes;</a:t>
            </a:r>
          </a:p>
          <a:p>
            <a:r>
              <a:rPr lang="en-US" sz="1000" dirty="0"/>
              <a:t>h</a:t>
            </a:r>
            <a:r>
              <a:rPr lang="en-US" sz="1000" dirty="0" smtClean="0"/>
              <a:t>. </a:t>
            </a:r>
          </a:p>
          <a:p>
            <a:pPr marL="68580" indent="0">
              <a:buNone/>
            </a:pPr>
            <a:r>
              <a:rPr lang="en-US" sz="1000" dirty="0" smtClean="0"/>
              <a:t>working farms and ranches;</a:t>
            </a:r>
          </a:p>
          <a:p>
            <a:r>
              <a:rPr lang="en-US" sz="1000" dirty="0" err="1" smtClean="0"/>
              <a:t>i</a:t>
            </a:r>
            <a:r>
              <a:rPr lang="en-US" sz="1000" dirty="0" smtClean="0"/>
              <a:t>. </a:t>
            </a:r>
          </a:p>
          <a:p>
            <a:pPr marL="68580" indent="0">
              <a:buNone/>
            </a:pPr>
            <a:r>
              <a:rPr lang="en-US" sz="1000" dirty="0" smtClean="0"/>
              <a:t>historic or geologic sites;</a:t>
            </a:r>
            <a:endParaRPr lang="en-US" sz="1000" dirty="0"/>
          </a:p>
          <a:p>
            <a:pPr marL="68580" indent="0">
              <a:buNone/>
            </a:pPr>
            <a:endParaRPr lang="en-US" sz="1000" dirty="0"/>
          </a:p>
          <a:p>
            <a:pPr marL="68580" indent="0">
              <a:buNone/>
            </a:pPr>
            <a:r>
              <a:rPr lang="en-US" sz="1000" dirty="0" smtClean="0"/>
              <a:t> </a:t>
            </a:r>
          </a:p>
        </p:txBody>
      </p:sp>
      <p:sp>
        <p:nvSpPr>
          <p:cNvPr id="9" name="Content Placeholder 2"/>
          <p:cNvSpPr txBox="1">
            <a:spLocks/>
          </p:cNvSpPr>
          <p:nvPr/>
        </p:nvSpPr>
        <p:spPr>
          <a:xfrm>
            <a:off x="6301293" y="2604324"/>
            <a:ext cx="1166307" cy="333927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a:r>
              <a:rPr lang="en-US" sz="1000" dirty="0"/>
              <a:t>j</a:t>
            </a:r>
            <a:r>
              <a:rPr lang="en-US" sz="1000" dirty="0" smtClean="0"/>
              <a:t>.</a:t>
            </a:r>
          </a:p>
          <a:p>
            <a:pPr marL="0" indent="0">
              <a:buNone/>
            </a:pPr>
            <a:r>
              <a:rPr lang="en-US" sz="1000" dirty="0" smtClean="0"/>
              <a:t>Together with management, restoration of natural systems, and the enhancement of public access or recreational enjoyment of conservation lands.  </a:t>
            </a:r>
          </a:p>
        </p:txBody>
      </p:sp>
      <p:sp>
        <p:nvSpPr>
          <p:cNvPr id="10" name="Content Placeholder 2"/>
          <p:cNvSpPr txBox="1">
            <a:spLocks/>
          </p:cNvSpPr>
          <p:nvPr/>
        </p:nvSpPr>
        <p:spPr>
          <a:xfrm>
            <a:off x="7467600" y="2604325"/>
            <a:ext cx="1136496" cy="3339276"/>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a:r>
              <a:rPr lang="en-US" sz="1000" dirty="0" smtClean="0"/>
              <a:t>II. To pay the debt service bonds issued pursuant to Article VII, S. 11(e)</a:t>
            </a:r>
          </a:p>
        </p:txBody>
      </p:sp>
      <p:pic>
        <p:nvPicPr>
          <p:cNvPr id="1026" name="Picture 2" descr="C:\Users\TEMP\AppData\Local\Microsoft\Windows\INetCache\IE\X13LWACH\arrow[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776492">
            <a:off x="2619346" y="2185890"/>
            <a:ext cx="617514" cy="47723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3323467" y="2209800"/>
            <a:ext cx="2286000" cy="400110"/>
          </a:xfrm>
          <a:prstGeom prst="rect">
            <a:avLst/>
          </a:prstGeom>
        </p:spPr>
        <p:txBody>
          <a:bodyPr>
            <a:spAutoFit/>
          </a:bodyPr>
          <a:lstStyle/>
          <a:p>
            <a:pPr lvl="0" algn="ctr"/>
            <a:r>
              <a:rPr lang="en-US" sz="1000" dirty="0" smtClean="0">
                <a:solidFill>
                  <a:prstClr val="black"/>
                </a:solidFill>
              </a:rPr>
              <a:t>I. As </a:t>
            </a:r>
            <a:r>
              <a:rPr lang="en-US" sz="1000" dirty="0">
                <a:solidFill>
                  <a:prstClr val="black"/>
                </a:solidFill>
              </a:rPr>
              <a:t>provided by law, to finance and refinance</a:t>
            </a:r>
          </a:p>
        </p:txBody>
      </p:sp>
      <p:pic>
        <p:nvPicPr>
          <p:cNvPr id="14" name="Picture 2" descr="C:\Users\TEMP\AppData\Local\Microsoft\Windows\INetCache\IE\X13LWACH\arrow[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950763">
            <a:off x="7104994" y="2137901"/>
            <a:ext cx="640739" cy="49518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33400" y="5943600"/>
            <a:ext cx="8077200" cy="261610"/>
          </a:xfrm>
          <a:prstGeom prst="rect">
            <a:avLst/>
          </a:prstGeom>
          <a:noFill/>
        </p:spPr>
        <p:txBody>
          <a:bodyPr wrap="square" rtlCol="0">
            <a:spAutoFit/>
          </a:bodyPr>
          <a:lstStyle/>
          <a:p>
            <a:pPr algn="ctr"/>
            <a:r>
              <a:rPr lang="en-US" sz="1100" b="1" i="1" dirty="0" smtClean="0"/>
              <a:t>*Net revenue is the total of documentary stamp tax collections less Department of Revenue Administrative costs</a:t>
            </a:r>
            <a:endParaRPr lang="en-US" sz="1100" b="1" i="1" dirty="0"/>
          </a:p>
        </p:txBody>
      </p:sp>
    </p:spTree>
    <p:extLst>
      <p:ext uri="{BB962C8B-B14F-4D97-AF65-F5344CB8AC3E}">
        <p14:creationId xmlns:p14="http://schemas.microsoft.com/office/powerpoint/2010/main" val="3656211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chor="ctr"/>
          <a:lstStyle/>
          <a:p>
            <a:pPr algn="ctr"/>
            <a:r>
              <a:rPr lang="en-US" b="1" dirty="0" smtClean="0">
                <a:effectLst>
                  <a:outerShdw blurRad="38100" dist="38100" dir="2700000" algn="tl">
                    <a:srgbClr val="000000">
                      <a:alpha val="43137"/>
                    </a:srgbClr>
                  </a:outerShdw>
                </a:effectLst>
              </a:rPr>
              <a:t>Other Key provisions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2209800"/>
            <a:ext cx="6777317" cy="3508977"/>
          </a:xfrm>
        </p:spPr>
        <p:txBody>
          <a:bodyPr/>
          <a:lstStyle/>
          <a:p>
            <a:r>
              <a:rPr lang="en-US" dirty="0" smtClean="0"/>
              <a:t>Requires distributions to the Land Acquisition Trust Fund for 20 years (</a:t>
            </a:r>
            <a:r>
              <a:rPr lang="en-US" dirty="0"/>
              <a:t>J</a:t>
            </a:r>
            <a:r>
              <a:rPr lang="en-US" dirty="0" smtClean="0"/>
              <a:t>uly 1, 2015-July 1, 2035)</a:t>
            </a:r>
          </a:p>
          <a:p>
            <a:r>
              <a:rPr lang="en-US" dirty="0" smtClean="0"/>
              <a:t>Prohibits commingling </a:t>
            </a:r>
            <a:r>
              <a:rPr lang="en-US" dirty="0" err="1" smtClean="0"/>
              <a:t>LATF</a:t>
            </a:r>
            <a:r>
              <a:rPr lang="en-US" dirty="0" smtClean="0"/>
              <a:t> funds with General Revenue </a:t>
            </a:r>
            <a:endParaRPr lang="en-US" dirty="0"/>
          </a:p>
        </p:txBody>
      </p:sp>
    </p:spTree>
    <p:extLst>
      <p:ext uri="{BB962C8B-B14F-4D97-AF65-F5344CB8AC3E}">
        <p14:creationId xmlns:p14="http://schemas.microsoft.com/office/powerpoint/2010/main" val="2897546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083" y="838200"/>
            <a:ext cx="8180717" cy="1484864"/>
          </a:xfrm>
        </p:spPr>
        <p:txBody>
          <a:bodyPr>
            <a:normAutofit fontScale="90000"/>
          </a:bodyPr>
          <a:lstStyle/>
          <a:p>
            <a:pPr algn="ctr"/>
            <a:r>
              <a:rPr lang="en-US" b="1" dirty="0" smtClean="0">
                <a:effectLst>
                  <a:outerShdw blurRad="38100" dist="38100" dir="2700000" algn="tl">
                    <a:srgbClr val="000000">
                      <a:alpha val="43137"/>
                    </a:srgbClr>
                  </a:outerShdw>
                </a:effectLst>
              </a:rPr>
              <a:t>20 year Documentary Stamp Tax Forecast and </a:t>
            </a:r>
            <a:r>
              <a:rPr lang="en-US" b="1" dirty="0" err="1" smtClean="0">
                <a:effectLst>
                  <a:outerShdw blurRad="38100" dist="38100" dir="2700000" algn="tl">
                    <a:srgbClr val="000000">
                      <a:alpha val="43137"/>
                    </a:srgbClr>
                  </a:outerShdw>
                </a:effectLst>
              </a:rPr>
              <a:t>LATF</a:t>
            </a:r>
            <a:r>
              <a:rPr lang="en-US" b="1" dirty="0" smtClean="0">
                <a:effectLst>
                  <a:outerShdw blurRad="38100" dist="38100" dir="2700000" algn="tl">
                    <a:srgbClr val="000000">
                      <a:alpha val="43137"/>
                    </a:srgbClr>
                  </a:outerShdw>
                </a:effectLst>
              </a:rPr>
              <a:t> Distributions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millions) </a:t>
            </a:r>
            <a:endParaRPr lang="en-US"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7792316"/>
              </p:ext>
            </p:extLst>
          </p:nvPr>
        </p:nvGraphicFramePr>
        <p:xfrm>
          <a:off x="1917860" y="2362199"/>
          <a:ext cx="6687980" cy="1841080"/>
        </p:xfrm>
        <a:graphic>
          <a:graphicData uri="http://schemas.openxmlformats.org/drawingml/2006/table">
            <a:tbl>
              <a:tblPr firstRow="1" bandRow="1">
                <a:tableStyleId>{5C22544A-7EE6-4342-B048-85BDC9FD1C3A}</a:tableStyleId>
              </a:tblPr>
              <a:tblGrid>
                <a:gridCol w="668798"/>
                <a:gridCol w="668798"/>
                <a:gridCol w="668798"/>
                <a:gridCol w="668798"/>
                <a:gridCol w="668798"/>
                <a:gridCol w="668798"/>
                <a:gridCol w="668798"/>
                <a:gridCol w="668798"/>
                <a:gridCol w="668798"/>
                <a:gridCol w="668798"/>
              </a:tblGrid>
              <a:tr h="368216">
                <a:tc>
                  <a:txBody>
                    <a:bodyPr/>
                    <a:lstStyle/>
                    <a:p>
                      <a:r>
                        <a:rPr lang="en-US" sz="1000" dirty="0" smtClean="0"/>
                        <a:t>2015-16</a:t>
                      </a:r>
                      <a:endParaRPr lang="en-US" sz="1000" dirty="0"/>
                    </a:p>
                  </a:txBody>
                  <a:tcPr/>
                </a:tc>
                <a:tc>
                  <a:txBody>
                    <a:bodyPr/>
                    <a:lstStyle/>
                    <a:p>
                      <a:r>
                        <a:rPr lang="en-US" sz="1000" dirty="0" smtClean="0"/>
                        <a:t>2016-17</a:t>
                      </a:r>
                      <a:endParaRPr lang="en-US" sz="1000" dirty="0"/>
                    </a:p>
                  </a:txBody>
                  <a:tcPr/>
                </a:tc>
                <a:tc>
                  <a:txBody>
                    <a:bodyPr/>
                    <a:lstStyle/>
                    <a:p>
                      <a:r>
                        <a:rPr lang="en-US" sz="1000" dirty="0" smtClean="0"/>
                        <a:t>2017-18</a:t>
                      </a:r>
                      <a:endParaRPr lang="en-US" sz="1000" dirty="0"/>
                    </a:p>
                  </a:txBody>
                  <a:tcPr/>
                </a:tc>
                <a:tc>
                  <a:txBody>
                    <a:bodyPr/>
                    <a:lstStyle/>
                    <a:p>
                      <a:r>
                        <a:rPr lang="en-US" sz="1000" dirty="0" smtClean="0"/>
                        <a:t>2018-19</a:t>
                      </a:r>
                      <a:endParaRPr lang="en-US" sz="1000" dirty="0"/>
                    </a:p>
                  </a:txBody>
                  <a:tcPr/>
                </a:tc>
                <a:tc>
                  <a:txBody>
                    <a:bodyPr/>
                    <a:lstStyle/>
                    <a:p>
                      <a:r>
                        <a:rPr lang="en-US" sz="1000" dirty="0" smtClean="0"/>
                        <a:t>2019-20</a:t>
                      </a:r>
                      <a:endParaRPr lang="en-US" sz="1000" dirty="0"/>
                    </a:p>
                  </a:txBody>
                  <a:tcPr/>
                </a:tc>
                <a:tc>
                  <a:txBody>
                    <a:bodyPr/>
                    <a:lstStyle/>
                    <a:p>
                      <a:r>
                        <a:rPr lang="en-US" sz="1000" dirty="0" smtClean="0"/>
                        <a:t>2020-21</a:t>
                      </a:r>
                      <a:endParaRPr lang="en-US" sz="1000" dirty="0"/>
                    </a:p>
                  </a:txBody>
                  <a:tcPr/>
                </a:tc>
                <a:tc>
                  <a:txBody>
                    <a:bodyPr/>
                    <a:lstStyle/>
                    <a:p>
                      <a:r>
                        <a:rPr lang="en-US" sz="1000" dirty="0" smtClean="0"/>
                        <a:t>2021-22</a:t>
                      </a:r>
                      <a:endParaRPr lang="en-US" sz="1000" dirty="0"/>
                    </a:p>
                  </a:txBody>
                  <a:tcPr/>
                </a:tc>
                <a:tc>
                  <a:txBody>
                    <a:bodyPr/>
                    <a:lstStyle/>
                    <a:p>
                      <a:r>
                        <a:rPr lang="en-US" sz="1000" dirty="0" smtClean="0"/>
                        <a:t>2022-23</a:t>
                      </a:r>
                      <a:endParaRPr lang="en-US" sz="1000" dirty="0"/>
                    </a:p>
                  </a:txBody>
                  <a:tcPr/>
                </a:tc>
                <a:tc>
                  <a:txBody>
                    <a:bodyPr/>
                    <a:lstStyle/>
                    <a:p>
                      <a:r>
                        <a:rPr lang="en-US" sz="1000" dirty="0" smtClean="0"/>
                        <a:t>2023-24</a:t>
                      </a:r>
                      <a:endParaRPr lang="en-US" sz="1000" dirty="0"/>
                    </a:p>
                  </a:txBody>
                  <a:tcPr/>
                </a:tc>
                <a:tc>
                  <a:txBody>
                    <a:bodyPr/>
                    <a:lstStyle/>
                    <a:p>
                      <a:r>
                        <a:rPr lang="en-US" sz="1000" dirty="0" smtClean="0"/>
                        <a:t>2024-25</a:t>
                      </a:r>
                      <a:endParaRPr lang="en-US" sz="1000" dirty="0"/>
                    </a:p>
                  </a:txBody>
                  <a:tcPr/>
                </a:tc>
              </a:tr>
              <a:tr h="368216">
                <a:tc>
                  <a:txBody>
                    <a:bodyPr/>
                    <a:lstStyle/>
                    <a:p>
                      <a:r>
                        <a:rPr lang="en-US" sz="1000" dirty="0" smtClean="0"/>
                        <a:t>2,305.9</a:t>
                      </a:r>
                      <a:endParaRPr lang="en-US" sz="1000" dirty="0"/>
                    </a:p>
                  </a:txBody>
                  <a:tcPr/>
                </a:tc>
                <a:tc>
                  <a:txBody>
                    <a:bodyPr/>
                    <a:lstStyle/>
                    <a:p>
                      <a:r>
                        <a:rPr lang="en-US" sz="1000" dirty="0" smtClean="0"/>
                        <a:t>2462.9</a:t>
                      </a:r>
                      <a:endParaRPr lang="en-US" sz="1000" dirty="0"/>
                    </a:p>
                  </a:txBody>
                  <a:tcPr/>
                </a:tc>
                <a:tc>
                  <a:txBody>
                    <a:bodyPr/>
                    <a:lstStyle/>
                    <a:p>
                      <a:r>
                        <a:rPr lang="en-US" sz="1000" dirty="0" smtClean="0"/>
                        <a:t>2599.0</a:t>
                      </a:r>
                      <a:endParaRPr lang="en-US" sz="1000" dirty="0"/>
                    </a:p>
                  </a:txBody>
                  <a:tcPr/>
                </a:tc>
                <a:tc>
                  <a:txBody>
                    <a:bodyPr/>
                    <a:lstStyle/>
                    <a:p>
                      <a:r>
                        <a:rPr lang="en-US" sz="1000" dirty="0" smtClean="0"/>
                        <a:t>2691.6</a:t>
                      </a:r>
                      <a:endParaRPr lang="en-US" sz="1000" dirty="0"/>
                    </a:p>
                  </a:txBody>
                  <a:tcPr/>
                </a:tc>
                <a:tc>
                  <a:txBody>
                    <a:bodyPr/>
                    <a:lstStyle/>
                    <a:p>
                      <a:r>
                        <a:rPr lang="en-US" sz="1000" dirty="0" smtClean="0"/>
                        <a:t>2776.8</a:t>
                      </a:r>
                      <a:endParaRPr lang="en-US" sz="1000" dirty="0"/>
                    </a:p>
                  </a:txBody>
                  <a:tcPr/>
                </a:tc>
                <a:tc>
                  <a:txBody>
                    <a:bodyPr/>
                    <a:lstStyle/>
                    <a:p>
                      <a:r>
                        <a:rPr lang="en-US" sz="1000" dirty="0" smtClean="0"/>
                        <a:t>2867.3</a:t>
                      </a:r>
                      <a:endParaRPr lang="en-US" sz="1000" dirty="0"/>
                    </a:p>
                  </a:txBody>
                  <a:tcPr/>
                </a:tc>
                <a:tc>
                  <a:txBody>
                    <a:bodyPr/>
                    <a:lstStyle/>
                    <a:p>
                      <a:r>
                        <a:rPr lang="en-US" sz="1000" dirty="0" smtClean="0"/>
                        <a:t>2957.1</a:t>
                      </a:r>
                      <a:endParaRPr lang="en-US" sz="1000" dirty="0"/>
                    </a:p>
                  </a:txBody>
                  <a:tcPr/>
                </a:tc>
                <a:tc>
                  <a:txBody>
                    <a:bodyPr/>
                    <a:lstStyle/>
                    <a:p>
                      <a:r>
                        <a:rPr lang="en-US" sz="1000" dirty="0" smtClean="0"/>
                        <a:t>3066.8</a:t>
                      </a:r>
                      <a:endParaRPr lang="en-US" sz="1000" dirty="0"/>
                    </a:p>
                  </a:txBody>
                  <a:tcPr/>
                </a:tc>
                <a:tc>
                  <a:txBody>
                    <a:bodyPr/>
                    <a:lstStyle/>
                    <a:p>
                      <a:r>
                        <a:rPr lang="en-US" sz="1000" dirty="0" smtClean="0"/>
                        <a:t>3188.6</a:t>
                      </a:r>
                      <a:endParaRPr lang="en-US" sz="1000" dirty="0"/>
                    </a:p>
                  </a:txBody>
                  <a:tcPr/>
                </a:tc>
                <a:tc>
                  <a:txBody>
                    <a:bodyPr/>
                    <a:lstStyle/>
                    <a:p>
                      <a:r>
                        <a:rPr lang="en-US" sz="1000" dirty="0" smtClean="0"/>
                        <a:t>3316.0</a:t>
                      </a:r>
                      <a:endParaRPr lang="en-US" sz="1000" dirty="0"/>
                    </a:p>
                  </a:txBody>
                  <a:tcPr/>
                </a:tc>
              </a:tr>
              <a:tr h="368216">
                <a:tc>
                  <a:txBody>
                    <a:bodyPr/>
                    <a:lstStyle/>
                    <a:p>
                      <a:r>
                        <a:rPr lang="en-US" sz="1000" dirty="0" smtClean="0"/>
                        <a:t>2296.1</a:t>
                      </a:r>
                      <a:endParaRPr lang="en-US" sz="1000" dirty="0"/>
                    </a:p>
                  </a:txBody>
                  <a:tcPr/>
                </a:tc>
                <a:tc>
                  <a:txBody>
                    <a:bodyPr/>
                    <a:lstStyle/>
                    <a:p>
                      <a:r>
                        <a:rPr lang="en-US" sz="1000" dirty="0" smtClean="0"/>
                        <a:t>2453.1</a:t>
                      </a:r>
                      <a:endParaRPr lang="en-US" sz="1000" dirty="0"/>
                    </a:p>
                  </a:txBody>
                  <a:tcPr/>
                </a:tc>
                <a:tc>
                  <a:txBody>
                    <a:bodyPr/>
                    <a:lstStyle/>
                    <a:p>
                      <a:r>
                        <a:rPr lang="en-US" sz="1000" dirty="0" smtClean="0"/>
                        <a:t>2589.2</a:t>
                      </a:r>
                      <a:endParaRPr lang="en-US" sz="1000" dirty="0"/>
                    </a:p>
                  </a:txBody>
                  <a:tcPr/>
                </a:tc>
                <a:tc>
                  <a:txBody>
                    <a:bodyPr/>
                    <a:lstStyle/>
                    <a:p>
                      <a:r>
                        <a:rPr lang="en-US" sz="1000" dirty="0" smtClean="0"/>
                        <a:t>2681.8</a:t>
                      </a:r>
                      <a:endParaRPr lang="en-US" sz="1000" dirty="0"/>
                    </a:p>
                  </a:txBody>
                  <a:tcPr/>
                </a:tc>
                <a:tc>
                  <a:txBody>
                    <a:bodyPr/>
                    <a:lstStyle/>
                    <a:p>
                      <a:r>
                        <a:rPr lang="en-US" sz="1000" dirty="0" smtClean="0"/>
                        <a:t>2767.0</a:t>
                      </a:r>
                      <a:endParaRPr lang="en-US" sz="1000" dirty="0"/>
                    </a:p>
                  </a:txBody>
                  <a:tcPr/>
                </a:tc>
                <a:tc>
                  <a:txBody>
                    <a:bodyPr/>
                    <a:lstStyle/>
                    <a:p>
                      <a:r>
                        <a:rPr lang="en-US" sz="1000" dirty="0" smtClean="0"/>
                        <a:t>2857.5</a:t>
                      </a:r>
                      <a:endParaRPr lang="en-US" sz="1000" dirty="0"/>
                    </a:p>
                  </a:txBody>
                  <a:tcPr/>
                </a:tc>
                <a:tc>
                  <a:txBody>
                    <a:bodyPr/>
                    <a:lstStyle/>
                    <a:p>
                      <a:r>
                        <a:rPr lang="en-US" sz="1000" dirty="0" smtClean="0"/>
                        <a:t>2947.3</a:t>
                      </a:r>
                      <a:endParaRPr lang="en-US" sz="1000" dirty="0"/>
                    </a:p>
                  </a:txBody>
                  <a:tcPr/>
                </a:tc>
                <a:tc>
                  <a:txBody>
                    <a:bodyPr/>
                    <a:lstStyle/>
                    <a:p>
                      <a:r>
                        <a:rPr lang="en-US" sz="1000" dirty="0" smtClean="0"/>
                        <a:t>3057.0</a:t>
                      </a:r>
                      <a:endParaRPr lang="en-US" sz="1000" dirty="0"/>
                    </a:p>
                  </a:txBody>
                  <a:tcPr/>
                </a:tc>
                <a:tc>
                  <a:txBody>
                    <a:bodyPr/>
                    <a:lstStyle/>
                    <a:p>
                      <a:r>
                        <a:rPr lang="en-US" sz="1000" dirty="0" smtClean="0"/>
                        <a:t>3178.8</a:t>
                      </a:r>
                      <a:endParaRPr lang="en-US" sz="1000" dirty="0"/>
                    </a:p>
                  </a:txBody>
                  <a:tcPr/>
                </a:tc>
                <a:tc>
                  <a:txBody>
                    <a:bodyPr/>
                    <a:lstStyle/>
                    <a:p>
                      <a:r>
                        <a:rPr lang="en-US" sz="1000" dirty="0" smtClean="0"/>
                        <a:t>3306.2</a:t>
                      </a:r>
                      <a:endParaRPr lang="en-US" sz="1000" dirty="0"/>
                    </a:p>
                  </a:txBody>
                  <a:tcPr/>
                </a:tc>
              </a:tr>
              <a:tr h="368216">
                <a:tc>
                  <a:txBody>
                    <a:bodyPr/>
                    <a:lstStyle/>
                    <a:p>
                      <a:r>
                        <a:rPr lang="en-US" sz="1000" b="1" dirty="0" smtClean="0"/>
                        <a:t>$757.7</a:t>
                      </a:r>
                      <a:endParaRPr lang="en-US" sz="1000" b="1" dirty="0"/>
                    </a:p>
                  </a:txBody>
                  <a:tcPr/>
                </a:tc>
                <a:tc>
                  <a:txBody>
                    <a:bodyPr/>
                    <a:lstStyle/>
                    <a:p>
                      <a:r>
                        <a:rPr lang="en-US" sz="1000" b="1" dirty="0" smtClean="0"/>
                        <a:t>$809.5</a:t>
                      </a:r>
                      <a:endParaRPr lang="en-US" sz="1000" b="1" dirty="0"/>
                    </a:p>
                  </a:txBody>
                  <a:tcPr/>
                </a:tc>
                <a:tc>
                  <a:txBody>
                    <a:bodyPr/>
                    <a:lstStyle/>
                    <a:p>
                      <a:r>
                        <a:rPr lang="en-US" sz="1000" b="1" dirty="0" smtClean="0"/>
                        <a:t>$854.4</a:t>
                      </a:r>
                      <a:endParaRPr lang="en-US" sz="1000" b="1" dirty="0"/>
                    </a:p>
                  </a:txBody>
                  <a:tcPr/>
                </a:tc>
                <a:tc>
                  <a:txBody>
                    <a:bodyPr/>
                    <a:lstStyle/>
                    <a:p>
                      <a:r>
                        <a:rPr lang="en-US" sz="1000" b="1" dirty="0" smtClean="0"/>
                        <a:t>$885.0</a:t>
                      </a:r>
                      <a:endParaRPr lang="en-US" sz="1000" b="1" dirty="0"/>
                    </a:p>
                  </a:txBody>
                  <a:tcPr/>
                </a:tc>
                <a:tc>
                  <a:txBody>
                    <a:bodyPr/>
                    <a:lstStyle/>
                    <a:p>
                      <a:r>
                        <a:rPr lang="en-US" sz="1000" b="1" dirty="0" smtClean="0"/>
                        <a:t>$913.1</a:t>
                      </a:r>
                      <a:endParaRPr lang="en-US" sz="1000" b="1" dirty="0"/>
                    </a:p>
                  </a:txBody>
                  <a:tcPr/>
                </a:tc>
                <a:tc>
                  <a:txBody>
                    <a:bodyPr/>
                    <a:lstStyle/>
                    <a:p>
                      <a:r>
                        <a:rPr lang="en-US" sz="1000" b="1" dirty="0" smtClean="0"/>
                        <a:t>$943.0</a:t>
                      </a:r>
                      <a:endParaRPr lang="en-US" sz="1000" b="1" dirty="0"/>
                    </a:p>
                  </a:txBody>
                  <a:tcPr/>
                </a:tc>
                <a:tc>
                  <a:txBody>
                    <a:bodyPr/>
                    <a:lstStyle/>
                    <a:p>
                      <a:r>
                        <a:rPr lang="en-US" sz="1000" b="1" dirty="0" smtClean="0"/>
                        <a:t>$972.6</a:t>
                      </a:r>
                      <a:endParaRPr lang="en-US" sz="1000" b="1" dirty="0"/>
                    </a:p>
                  </a:txBody>
                  <a:tcPr/>
                </a:tc>
                <a:tc>
                  <a:txBody>
                    <a:bodyPr/>
                    <a:lstStyle/>
                    <a:p>
                      <a:r>
                        <a:rPr lang="en-US" sz="1000" b="1" dirty="0" smtClean="0"/>
                        <a:t>$1008.8</a:t>
                      </a:r>
                      <a:endParaRPr lang="en-US" sz="1000" b="1" dirty="0"/>
                    </a:p>
                  </a:txBody>
                  <a:tcPr/>
                </a:tc>
                <a:tc>
                  <a:txBody>
                    <a:bodyPr/>
                    <a:lstStyle/>
                    <a:p>
                      <a:r>
                        <a:rPr lang="en-US" sz="1000" b="1" dirty="0" smtClean="0"/>
                        <a:t>$1049.0</a:t>
                      </a:r>
                      <a:endParaRPr lang="en-US" sz="1000" b="1" dirty="0"/>
                    </a:p>
                  </a:txBody>
                  <a:tcPr/>
                </a:tc>
                <a:tc>
                  <a:txBody>
                    <a:bodyPr/>
                    <a:lstStyle/>
                    <a:p>
                      <a:r>
                        <a:rPr lang="en-US" sz="1000" b="1" dirty="0" smtClean="0"/>
                        <a:t>$1091.0</a:t>
                      </a:r>
                      <a:endParaRPr lang="en-US" sz="1000" b="1" dirty="0"/>
                    </a:p>
                  </a:txBody>
                  <a:tcPr/>
                </a:tc>
              </a:tr>
              <a:tr h="368216">
                <a:tc>
                  <a:txBody>
                    <a:bodyPr/>
                    <a:lstStyle/>
                    <a:p>
                      <a:endParaRPr lang="en-US" sz="1000" b="1" dirty="0"/>
                    </a:p>
                  </a:txBody>
                  <a:tcPr/>
                </a:tc>
                <a:tc>
                  <a:txBody>
                    <a:bodyPr/>
                    <a:lstStyle/>
                    <a:p>
                      <a:endParaRPr lang="en-US" sz="1000" b="1" dirty="0"/>
                    </a:p>
                  </a:txBody>
                  <a:tcPr/>
                </a:tc>
                <a:tc>
                  <a:txBody>
                    <a:bodyPr/>
                    <a:lstStyle/>
                    <a:p>
                      <a:endParaRPr lang="en-US" sz="1000" b="1" dirty="0"/>
                    </a:p>
                  </a:txBody>
                  <a:tcPr/>
                </a:tc>
                <a:tc>
                  <a:txBody>
                    <a:bodyPr/>
                    <a:lstStyle/>
                    <a:p>
                      <a:endParaRPr lang="en-US" sz="1000" b="1" dirty="0"/>
                    </a:p>
                  </a:txBody>
                  <a:tcPr/>
                </a:tc>
                <a:tc>
                  <a:txBody>
                    <a:bodyPr/>
                    <a:lstStyle/>
                    <a:p>
                      <a:endParaRPr lang="en-US" sz="1000" b="1" dirty="0"/>
                    </a:p>
                  </a:txBody>
                  <a:tcPr/>
                </a:tc>
                <a:tc>
                  <a:txBody>
                    <a:bodyPr/>
                    <a:lstStyle/>
                    <a:p>
                      <a:endParaRPr lang="en-US" sz="1000" b="1" dirty="0"/>
                    </a:p>
                  </a:txBody>
                  <a:tcPr/>
                </a:tc>
                <a:tc>
                  <a:txBody>
                    <a:bodyPr/>
                    <a:lstStyle/>
                    <a:p>
                      <a:endParaRPr lang="en-US" sz="1000" b="1" dirty="0"/>
                    </a:p>
                  </a:txBody>
                  <a:tcPr/>
                </a:tc>
                <a:tc>
                  <a:txBody>
                    <a:bodyPr/>
                    <a:lstStyle/>
                    <a:p>
                      <a:endParaRPr lang="en-US" sz="1000" b="1" dirty="0"/>
                    </a:p>
                  </a:txBody>
                  <a:tcPr/>
                </a:tc>
                <a:tc>
                  <a:txBody>
                    <a:bodyPr/>
                    <a:lstStyle/>
                    <a:p>
                      <a:endParaRPr lang="en-US" sz="1000" b="1" dirty="0"/>
                    </a:p>
                  </a:txBody>
                  <a:tcPr/>
                </a:tc>
                <a:tc>
                  <a:txBody>
                    <a:bodyPr/>
                    <a:lstStyle/>
                    <a:p>
                      <a:endParaRPr lang="en-US" sz="1000" b="1" dirty="0"/>
                    </a:p>
                  </a:txBody>
                  <a:tcPr/>
                </a:tc>
              </a:tr>
            </a:tbl>
          </a:graphicData>
        </a:graphic>
      </p:graphicFrame>
      <p:sp>
        <p:nvSpPr>
          <p:cNvPr id="5" name="TextBox 4"/>
          <p:cNvSpPr txBox="1"/>
          <p:nvPr/>
        </p:nvSpPr>
        <p:spPr>
          <a:xfrm>
            <a:off x="457200" y="2819399"/>
            <a:ext cx="1460656" cy="1015663"/>
          </a:xfrm>
          <a:prstGeom prst="rect">
            <a:avLst/>
          </a:prstGeom>
          <a:noFill/>
        </p:spPr>
        <p:txBody>
          <a:bodyPr wrap="none" rtlCol="0">
            <a:spAutoFit/>
          </a:bodyPr>
          <a:lstStyle/>
          <a:p>
            <a:r>
              <a:rPr lang="en-US" sz="1000" b="1" dirty="0" smtClean="0">
                <a:effectLst>
                  <a:outerShdw blurRad="38100" dist="38100" dir="2700000" algn="tl">
                    <a:srgbClr val="000000">
                      <a:alpha val="43137"/>
                    </a:srgbClr>
                  </a:outerShdw>
                </a:effectLst>
              </a:rPr>
              <a:t>Total Collections </a:t>
            </a:r>
          </a:p>
          <a:p>
            <a:endParaRPr lang="en-US" sz="1000" b="1" dirty="0" smtClean="0">
              <a:effectLst>
                <a:outerShdw blurRad="38100" dist="38100" dir="2700000" algn="tl">
                  <a:srgbClr val="000000">
                    <a:alpha val="43137"/>
                  </a:srgbClr>
                </a:outerShdw>
              </a:effectLst>
            </a:endParaRPr>
          </a:p>
          <a:p>
            <a:r>
              <a:rPr lang="en-US" sz="1000" b="1" dirty="0" smtClean="0">
                <a:effectLst>
                  <a:outerShdw blurRad="38100" dist="38100" dir="2700000" algn="tl">
                    <a:srgbClr val="000000">
                      <a:alpha val="43137"/>
                    </a:srgbClr>
                  </a:outerShdw>
                </a:effectLst>
              </a:rPr>
              <a:t>Net Collections</a:t>
            </a:r>
          </a:p>
          <a:p>
            <a:endParaRPr lang="en-US" sz="1000" b="1" dirty="0" smtClean="0">
              <a:effectLst>
                <a:outerShdw blurRad="38100" dist="38100" dir="2700000" algn="tl">
                  <a:srgbClr val="000000">
                    <a:alpha val="43137"/>
                  </a:srgbClr>
                </a:outerShdw>
              </a:effectLst>
            </a:endParaRPr>
          </a:p>
          <a:p>
            <a:r>
              <a:rPr lang="en-US" sz="1000" b="1" dirty="0" smtClean="0">
                <a:effectLst>
                  <a:outerShdw blurRad="38100" dist="38100" dir="2700000" algn="tl">
                    <a:srgbClr val="000000">
                      <a:alpha val="43137"/>
                    </a:srgbClr>
                  </a:outerShdw>
                </a:effectLst>
              </a:rPr>
              <a:t>Required Distribution</a:t>
            </a:r>
          </a:p>
          <a:p>
            <a:r>
              <a:rPr lang="en-US" sz="1000" b="1" dirty="0" smtClean="0">
                <a:effectLst>
                  <a:outerShdw blurRad="38100" dist="38100" dir="2700000" algn="tl">
                    <a:srgbClr val="000000">
                      <a:alpha val="43137"/>
                    </a:srgbClr>
                  </a:outerShdw>
                </a:effectLst>
              </a:rPr>
              <a:t>to </a:t>
            </a:r>
            <a:r>
              <a:rPr lang="en-US" sz="1000" b="1" dirty="0" err="1" smtClean="0">
                <a:effectLst>
                  <a:outerShdw blurRad="38100" dist="38100" dir="2700000" algn="tl">
                    <a:srgbClr val="000000">
                      <a:alpha val="43137"/>
                    </a:srgbClr>
                  </a:outerShdw>
                </a:effectLst>
              </a:rPr>
              <a:t>LATF</a:t>
            </a:r>
            <a:endParaRPr lang="en-US" sz="1000"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ext uri="{D42A27DB-BD31-4B8C-83A1-F6EECF244321}">
                <p14:modId xmlns:p14="http://schemas.microsoft.com/office/powerpoint/2010/main" val="4142041767"/>
              </p:ext>
            </p:extLst>
          </p:nvPr>
        </p:nvGraphicFramePr>
        <p:xfrm>
          <a:off x="1932233" y="4114798"/>
          <a:ext cx="6678370" cy="1482112"/>
        </p:xfrm>
        <a:graphic>
          <a:graphicData uri="http://schemas.openxmlformats.org/drawingml/2006/table">
            <a:tbl>
              <a:tblPr firstRow="1" bandRow="1">
                <a:tableStyleId>{5C22544A-7EE6-4342-B048-85BDC9FD1C3A}</a:tableStyleId>
              </a:tblPr>
              <a:tblGrid>
                <a:gridCol w="667837"/>
                <a:gridCol w="667837"/>
                <a:gridCol w="667837"/>
                <a:gridCol w="667837"/>
                <a:gridCol w="667837"/>
                <a:gridCol w="667837"/>
                <a:gridCol w="667837"/>
                <a:gridCol w="667837"/>
                <a:gridCol w="667837"/>
                <a:gridCol w="667837"/>
              </a:tblGrid>
              <a:tr h="370528">
                <a:tc>
                  <a:txBody>
                    <a:bodyPr/>
                    <a:lstStyle/>
                    <a:p>
                      <a:r>
                        <a:rPr lang="en-US" sz="1000" dirty="0" smtClean="0"/>
                        <a:t>2025-26</a:t>
                      </a:r>
                      <a:endParaRPr lang="en-US" sz="1000" dirty="0"/>
                    </a:p>
                  </a:txBody>
                  <a:tcPr/>
                </a:tc>
                <a:tc>
                  <a:txBody>
                    <a:bodyPr/>
                    <a:lstStyle/>
                    <a:p>
                      <a:r>
                        <a:rPr lang="en-US" sz="1000" dirty="0" smtClean="0"/>
                        <a:t>2026-27</a:t>
                      </a:r>
                      <a:endParaRPr lang="en-US" sz="1000" dirty="0"/>
                    </a:p>
                  </a:txBody>
                  <a:tcPr/>
                </a:tc>
                <a:tc>
                  <a:txBody>
                    <a:bodyPr/>
                    <a:lstStyle/>
                    <a:p>
                      <a:r>
                        <a:rPr lang="en-US" sz="1000" dirty="0" smtClean="0"/>
                        <a:t>2027-28</a:t>
                      </a:r>
                      <a:endParaRPr lang="en-US" sz="1000" dirty="0"/>
                    </a:p>
                  </a:txBody>
                  <a:tcPr/>
                </a:tc>
                <a:tc>
                  <a:txBody>
                    <a:bodyPr/>
                    <a:lstStyle/>
                    <a:p>
                      <a:r>
                        <a:rPr lang="en-US" sz="1000" dirty="0" smtClean="0"/>
                        <a:t>2028-29</a:t>
                      </a:r>
                      <a:endParaRPr lang="en-US" sz="1000" dirty="0"/>
                    </a:p>
                  </a:txBody>
                  <a:tcPr/>
                </a:tc>
                <a:tc>
                  <a:txBody>
                    <a:bodyPr/>
                    <a:lstStyle/>
                    <a:p>
                      <a:r>
                        <a:rPr lang="en-US" sz="1000" dirty="0" smtClean="0"/>
                        <a:t>2029-30</a:t>
                      </a:r>
                      <a:endParaRPr lang="en-US" sz="1000" dirty="0"/>
                    </a:p>
                  </a:txBody>
                  <a:tcPr/>
                </a:tc>
                <a:tc>
                  <a:txBody>
                    <a:bodyPr/>
                    <a:lstStyle/>
                    <a:p>
                      <a:r>
                        <a:rPr lang="en-US" sz="1000" dirty="0" smtClean="0"/>
                        <a:t>2030-31</a:t>
                      </a:r>
                      <a:endParaRPr lang="en-US" sz="1000" dirty="0"/>
                    </a:p>
                  </a:txBody>
                  <a:tcPr/>
                </a:tc>
                <a:tc>
                  <a:txBody>
                    <a:bodyPr/>
                    <a:lstStyle/>
                    <a:p>
                      <a:r>
                        <a:rPr lang="en-US" sz="1000" dirty="0" smtClean="0"/>
                        <a:t>2031-32</a:t>
                      </a:r>
                      <a:endParaRPr lang="en-US" sz="1000" dirty="0"/>
                    </a:p>
                  </a:txBody>
                  <a:tcPr/>
                </a:tc>
                <a:tc>
                  <a:txBody>
                    <a:bodyPr/>
                    <a:lstStyle/>
                    <a:p>
                      <a:r>
                        <a:rPr lang="en-US" sz="1000" dirty="0" smtClean="0"/>
                        <a:t>2032-33</a:t>
                      </a:r>
                      <a:endParaRPr lang="en-US" sz="1000" dirty="0"/>
                    </a:p>
                  </a:txBody>
                  <a:tcPr/>
                </a:tc>
                <a:tc>
                  <a:txBody>
                    <a:bodyPr/>
                    <a:lstStyle/>
                    <a:p>
                      <a:r>
                        <a:rPr lang="en-US" sz="1000" dirty="0" smtClean="0"/>
                        <a:t>2033-34</a:t>
                      </a:r>
                      <a:endParaRPr lang="en-US" sz="1000" dirty="0"/>
                    </a:p>
                  </a:txBody>
                  <a:tcPr/>
                </a:tc>
                <a:tc>
                  <a:txBody>
                    <a:bodyPr/>
                    <a:lstStyle/>
                    <a:p>
                      <a:r>
                        <a:rPr lang="en-US" sz="1000" dirty="0" smtClean="0"/>
                        <a:t>2034-35</a:t>
                      </a:r>
                      <a:endParaRPr lang="en-US" sz="1000" dirty="0"/>
                    </a:p>
                  </a:txBody>
                  <a:tcPr/>
                </a:tc>
              </a:tr>
              <a:tr h="370528">
                <a:tc>
                  <a:txBody>
                    <a:bodyPr/>
                    <a:lstStyle/>
                    <a:p>
                      <a:r>
                        <a:rPr lang="en-US" sz="1000" dirty="0" smtClean="0"/>
                        <a:t>3435.8</a:t>
                      </a:r>
                      <a:endParaRPr lang="en-US" sz="1000" dirty="0"/>
                    </a:p>
                  </a:txBody>
                  <a:tcPr/>
                </a:tc>
                <a:tc>
                  <a:txBody>
                    <a:bodyPr/>
                    <a:lstStyle/>
                    <a:p>
                      <a:r>
                        <a:rPr lang="en-US" sz="1000" dirty="0" smtClean="0"/>
                        <a:t>3560.0</a:t>
                      </a:r>
                      <a:endParaRPr lang="en-US" sz="1000" dirty="0"/>
                    </a:p>
                  </a:txBody>
                  <a:tcPr/>
                </a:tc>
                <a:tc>
                  <a:txBody>
                    <a:bodyPr/>
                    <a:lstStyle/>
                    <a:p>
                      <a:r>
                        <a:rPr lang="en-US" sz="1000" dirty="0" smtClean="0"/>
                        <a:t>3688.6</a:t>
                      </a:r>
                      <a:endParaRPr lang="en-US" sz="1000" dirty="0"/>
                    </a:p>
                  </a:txBody>
                  <a:tcPr/>
                </a:tc>
                <a:tc>
                  <a:txBody>
                    <a:bodyPr/>
                    <a:lstStyle/>
                    <a:p>
                      <a:r>
                        <a:rPr lang="en-US" sz="1000" dirty="0" smtClean="0"/>
                        <a:t>3821.9</a:t>
                      </a:r>
                      <a:endParaRPr lang="en-US" sz="1000" dirty="0"/>
                    </a:p>
                  </a:txBody>
                  <a:tcPr/>
                </a:tc>
                <a:tc>
                  <a:txBody>
                    <a:bodyPr/>
                    <a:lstStyle/>
                    <a:p>
                      <a:r>
                        <a:rPr lang="en-US" sz="1000" dirty="0" smtClean="0"/>
                        <a:t>3960.0</a:t>
                      </a:r>
                      <a:endParaRPr lang="en-US" sz="1000" dirty="0"/>
                    </a:p>
                  </a:txBody>
                  <a:tcPr/>
                </a:tc>
                <a:tc>
                  <a:txBody>
                    <a:bodyPr/>
                    <a:lstStyle/>
                    <a:p>
                      <a:r>
                        <a:rPr lang="en-US" sz="1000" dirty="0" smtClean="0"/>
                        <a:t>4103.1</a:t>
                      </a:r>
                      <a:endParaRPr lang="en-US" sz="1000" dirty="0"/>
                    </a:p>
                  </a:txBody>
                  <a:tcPr/>
                </a:tc>
                <a:tc>
                  <a:txBody>
                    <a:bodyPr/>
                    <a:lstStyle/>
                    <a:p>
                      <a:r>
                        <a:rPr lang="en-US" sz="1000" dirty="0" smtClean="0"/>
                        <a:t>4251.4</a:t>
                      </a:r>
                      <a:endParaRPr lang="en-US" sz="1000" dirty="0"/>
                    </a:p>
                  </a:txBody>
                  <a:tcPr/>
                </a:tc>
                <a:tc>
                  <a:txBody>
                    <a:bodyPr/>
                    <a:lstStyle/>
                    <a:p>
                      <a:r>
                        <a:rPr lang="en-US" sz="1000" dirty="0" smtClean="0"/>
                        <a:t>4405.0</a:t>
                      </a:r>
                      <a:endParaRPr lang="en-US" sz="1000" dirty="0"/>
                    </a:p>
                  </a:txBody>
                  <a:tcPr/>
                </a:tc>
                <a:tc>
                  <a:txBody>
                    <a:bodyPr/>
                    <a:lstStyle/>
                    <a:p>
                      <a:r>
                        <a:rPr lang="en-US" sz="1000" dirty="0" smtClean="0"/>
                        <a:t>4564.2</a:t>
                      </a:r>
                      <a:endParaRPr lang="en-US" sz="1000" dirty="0"/>
                    </a:p>
                  </a:txBody>
                  <a:tcPr/>
                </a:tc>
                <a:tc>
                  <a:txBody>
                    <a:bodyPr/>
                    <a:lstStyle/>
                    <a:p>
                      <a:r>
                        <a:rPr lang="en-US" sz="1000" dirty="0" smtClean="0"/>
                        <a:t>4729.1</a:t>
                      </a:r>
                      <a:endParaRPr lang="en-US" sz="1000" dirty="0"/>
                    </a:p>
                  </a:txBody>
                  <a:tcPr/>
                </a:tc>
              </a:tr>
              <a:tr h="370528">
                <a:tc>
                  <a:txBody>
                    <a:bodyPr/>
                    <a:lstStyle/>
                    <a:p>
                      <a:r>
                        <a:rPr lang="en-US" sz="1000" dirty="0" smtClean="0"/>
                        <a:t>3426.0</a:t>
                      </a:r>
                      <a:endParaRPr lang="en-US" sz="1000" dirty="0"/>
                    </a:p>
                  </a:txBody>
                  <a:tcPr/>
                </a:tc>
                <a:tc>
                  <a:txBody>
                    <a:bodyPr/>
                    <a:lstStyle/>
                    <a:p>
                      <a:r>
                        <a:rPr lang="en-US" sz="1000" dirty="0" smtClean="0"/>
                        <a:t>3550.2</a:t>
                      </a:r>
                      <a:endParaRPr lang="en-US" sz="1000" dirty="0"/>
                    </a:p>
                  </a:txBody>
                  <a:tcPr/>
                </a:tc>
                <a:tc>
                  <a:txBody>
                    <a:bodyPr/>
                    <a:lstStyle/>
                    <a:p>
                      <a:r>
                        <a:rPr lang="en-US" sz="1000" dirty="0" smtClean="0"/>
                        <a:t>3678.8</a:t>
                      </a:r>
                      <a:endParaRPr lang="en-US" sz="1000" dirty="0"/>
                    </a:p>
                  </a:txBody>
                  <a:tcPr/>
                </a:tc>
                <a:tc>
                  <a:txBody>
                    <a:bodyPr/>
                    <a:lstStyle/>
                    <a:p>
                      <a:r>
                        <a:rPr lang="en-US" sz="1000" dirty="0" smtClean="0"/>
                        <a:t>3812.1</a:t>
                      </a:r>
                      <a:endParaRPr lang="en-US" sz="1000" dirty="0"/>
                    </a:p>
                  </a:txBody>
                  <a:tcPr/>
                </a:tc>
                <a:tc>
                  <a:txBody>
                    <a:bodyPr/>
                    <a:lstStyle/>
                    <a:p>
                      <a:r>
                        <a:rPr lang="en-US" sz="1000" dirty="0" smtClean="0"/>
                        <a:t>3950.2</a:t>
                      </a:r>
                      <a:endParaRPr lang="en-US" sz="1000" dirty="0"/>
                    </a:p>
                  </a:txBody>
                  <a:tcPr/>
                </a:tc>
                <a:tc>
                  <a:txBody>
                    <a:bodyPr/>
                    <a:lstStyle/>
                    <a:p>
                      <a:r>
                        <a:rPr lang="en-US" sz="1000" dirty="0" smtClean="0"/>
                        <a:t>4093.3</a:t>
                      </a:r>
                      <a:endParaRPr lang="en-US" sz="1000" dirty="0"/>
                    </a:p>
                  </a:txBody>
                  <a:tcPr/>
                </a:tc>
                <a:tc>
                  <a:txBody>
                    <a:bodyPr/>
                    <a:lstStyle/>
                    <a:p>
                      <a:r>
                        <a:rPr lang="en-US" sz="1000" dirty="0" smtClean="0"/>
                        <a:t>4241.6</a:t>
                      </a:r>
                      <a:endParaRPr lang="en-US" sz="1000" dirty="0"/>
                    </a:p>
                  </a:txBody>
                  <a:tcPr/>
                </a:tc>
                <a:tc>
                  <a:txBody>
                    <a:bodyPr/>
                    <a:lstStyle/>
                    <a:p>
                      <a:r>
                        <a:rPr lang="en-US" sz="1000" dirty="0" smtClean="0"/>
                        <a:t>4395.2</a:t>
                      </a:r>
                      <a:endParaRPr lang="en-US" sz="1000" dirty="0"/>
                    </a:p>
                  </a:txBody>
                  <a:tcPr/>
                </a:tc>
                <a:tc>
                  <a:txBody>
                    <a:bodyPr/>
                    <a:lstStyle/>
                    <a:p>
                      <a:r>
                        <a:rPr lang="en-US" sz="1000" dirty="0" smtClean="0"/>
                        <a:t>4554.4</a:t>
                      </a:r>
                      <a:endParaRPr lang="en-US" sz="1000" dirty="0"/>
                    </a:p>
                  </a:txBody>
                  <a:tcPr/>
                </a:tc>
                <a:tc>
                  <a:txBody>
                    <a:bodyPr/>
                    <a:lstStyle/>
                    <a:p>
                      <a:r>
                        <a:rPr lang="en-US" sz="1000" dirty="0" smtClean="0"/>
                        <a:t>4719.3</a:t>
                      </a:r>
                      <a:endParaRPr lang="en-US" sz="1000" dirty="0"/>
                    </a:p>
                  </a:txBody>
                  <a:tcPr/>
                </a:tc>
              </a:tr>
              <a:tr h="370528">
                <a:tc>
                  <a:txBody>
                    <a:bodyPr/>
                    <a:lstStyle/>
                    <a:p>
                      <a:r>
                        <a:rPr lang="en-US" sz="1000" b="1" dirty="0" smtClean="0"/>
                        <a:t>$1130.6</a:t>
                      </a:r>
                      <a:endParaRPr lang="en-US" sz="1000" b="1" dirty="0"/>
                    </a:p>
                  </a:txBody>
                  <a:tcPr/>
                </a:tc>
                <a:tc>
                  <a:txBody>
                    <a:bodyPr/>
                    <a:lstStyle/>
                    <a:p>
                      <a:r>
                        <a:rPr lang="en-US" sz="1000" b="1" dirty="0" smtClean="0"/>
                        <a:t>$1171.6</a:t>
                      </a:r>
                      <a:endParaRPr lang="en-US" sz="1000" b="1" dirty="0"/>
                    </a:p>
                  </a:txBody>
                  <a:tcPr/>
                </a:tc>
                <a:tc>
                  <a:txBody>
                    <a:bodyPr/>
                    <a:lstStyle/>
                    <a:p>
                      <a:r>
                        <a:rPr lang="en-US" sz="1000" b="1" dirty="0" smtClean="0"/>
                        <a:t>$1214.0</a:t>
                      </a:r>
                      <a:endParaRPr lang="en-US" sz="1000" b="1" dirty="0"/>
                    </a:p>
                  </a:txBody>
                  <a:tcPr/>
                </a:tc>
                <a:tc>
                  <a:txBody>
                    <a:bodyPr/>
                    <a:lstStyle/>
                    <a:p>
                      <a:r>
                        <a:rPr lang="en-US" sz="1000" b="1" dirty="0" smtClean="0"/>
                        <a:t>$1258.0</a:t>
                      </a:r>
                      <a:endParaRPr lang="en-US" sz="1000" b="1" dirty="0"/>
                    </a:p>
                  </a:txBody>
                  <a:tcPr/>
                </a:tc>
                <a:tc>
                  <a:txBody>
                    <a:bodyPr/>
                    <a:lstStyle/>
                    <a:p>
                      <a:r>
                        <a:rPr lang="en-US" sz="1000" b="1" dirty="0" smtClean="0"/>
                        <a:t>$1303.6</a:t>
                      </a:r>
                      <a:endParaRPr lang="en-US" sz="1000" b="1" dirty="0"/>
                    </a:p>
                  </a:txBody>
                  <a:tcPr/>
                </a:tc>
                <a:tc>
                  <a:txBody>
                    <a:bodyPr/>
                    <a:lstStyle/>
                    <a:p>
                      <a:r>
                        <a:rPr lang="en-US" sz="1000" b="1" dirty="0" smtClean="0"/>
                        <a:t>$1350.8</a:t>
                      </a:r>
                      <a:endParaRPr lang="en-US" sz="1000" b="1" dirty="0"/>
                    </a:p>
                  </a:txBody>
                  <a:tcPr/>
                </a:tc>
                <a:tc>
                  <a:txBody>
                    <a:bodyPr/>
                    <a:lstStyle/>
                    <a:p>
                      <a:r>
                        <a:rPr lang="en-US" sz="1000" b="1" dirty="0" smtClean="0"/>
                        <a:t>$1399.7</a:t>
                      </a:r>
                      <a:endParaRPr lang="en-US" sz="1000" b="1" dirty="0"/>
                    </a:p>
                  </a:txBody>
                  <a:tcPr/>
                </a:tc>
                <a:tc>
                  <a:txBody>
                    <a:bodyPr/>
                    <a:lstStyle/>
                    <a:p>
                      <a:r>
                        <a:rPr lang="en-US" sz="1000" b="1" dirty="0" smtClean="0"/>
                        <a:t>$1450.4</a:t>
                      </a:r>
                      <a:endParaRPr lang="en-US" sz="1000" b="1" dirty="0"/>
                    </a:p>
                  </a:txBody>
                  <a:tcPr/>
                </a:tc>
                <a:tc>
                  <a:txBody>
                    <a:bodyPr/>
                    <a:lstStyle/>
                    <a:p>
                      <a:r>
                        <a:rPr lang="en-US" sz="1000" b="1" dirty="0" smtClean="0"/>
                        <a:t>$1503.0</a:t>
                      </a:r>
                      <a:endParaRPr lang="en-US" sz="1000" b="1" dirty="0"/>
                    </a:p>
                  </a:txBody>
                  <a:tcPr/>
                </a:tc>
                <a:tc>
                  <a:txBody>
                    <a:bodyPr/>
                    <a:lstStyle/>
                    <a:p>
                      <a:r>
                        <a:rPr lang="en-US" sz="1000" b="1" dirty="0" smtClean="0"/>
                        <a:t>$1557.4</a:t>
                      </a:r>
                      <a:endParaRPr lang="en-US" sz="1000" b="1" dirty="0"/>
                    </a:p>
                  </a:txBody>
                  <a:tcPr/>
                </a:tc>
              </a:tr>
            </a:tbl>
          </a:graphicData>
        </a:graphic>
      </p:graphicFrame>
      <p:sp>
        <p:nvSpPr>
          <p:cNvPr id="7" name="Rectangle 6"/>
          <p:cNvSpPr/>
          <p:nvPr/>
        </p:nvSpPr>
        <p:spPr>
          <a:xfrm>
            <a:off x="457201" y="4555368"/>
            <a:ext cx="1460655" cy="1015663"/>
          </a:xfrm>
          <a:prstGeom prst="rect">
            <a:avLst/>
          </a:prstGeom>
        </p:spPr>
        <p:txBody>
          <a:bodyPr wrap="square">
            <a:spAutoFit/>
          </a:bodyPr>
          <a:lstStyle/>
          <a:p>
            <a:r>
              <a:rPr lang="en-US" sz="1000" b="1" dirty="0" smtClean="0">
                <a:effectLst>
                  <a:outerShdw blurRad="38100" dist="38100" dir="2700000" algn="tl">
                    <a:srgbClr val="000000">
                      <a:alpha val="43137"/>
                    </a:srgbClr>
                  </a:outerShdw>
                </a:effectLst>
              </a:rPr>
              <a:t>Total Collections </a:t>
            </a:r>
          </a:p>
          <a:p>
            <a:endParaRPr lang="en-US" sz="1000" b="1" dirty="0" smtClean="0">
              <a:effectLst>
                <a:outerShdw blurRad="38100" dist="38100" dir="2700000" algn="tl">
                  <a:srgbClr val="000000">
                    <a:alpha val="43137"/>
                  </a:srgbClr>
                </a:outerShdw>
              </a:effectLst>
            </a:endParaRPr>
          </a:p>
          <a:p>
            <a:r>
              <a:rPr lang="en-US" sz="1000" b="1" dirty="0" smtClean="0">
                <a:effectLst>
                  <a:outerShdw blurRad="38100" dist="38100" dir="2700000" algn="tl">
                    <a:srgbClr val="000000">
                      <a:alpha val="43137"/>
                    </a:srgbClr>
                  </a:outerShdw>
                </a:effectLst>
              </a:rPr>
              <a:t>Net Collections</a:t>
            </a:r>
          </a:p>
          <a:p>
            <a:endParaRPr lang="en-US" sz="1000" b="1" dirty="0" smtClean="0">
              <a:effectLst>
                <a:outerShdw blurRad="38100" dist="38100" dir="2700000" algn="tl">
                  <a:srgbClr val="000000">
                    <a:alpha val="43137"/>
                  </a:srgbClr>
                </a:outerShdw>
              </a:effectLst>
            </a:endParaRPr>
          </a:p>
          <a:p>
            <a:r>
              <a:rPr lang="en-US" sz="1000" b="1" dirty="0" smtClean="0">
                <a:effectLst>
                  <a:outerShdw blurRad="38100" dist="38100" dir="2700000" algn="tl">
                    <a:srgbClr val="000000">
                      <a:alpha val="43137"/>
                    </a:srgbClr>
                  </a:outerShdw>
                </a:effectLst>
              </a:rPr>
              <a:t>Required Distribution</a:t>
            </a:r>
          </a:p>
          <a:p>
            <a:r>
              <a:rPr lang="en-US" sz="1000" b="1" dirty="0" smtClean="0">
                <a:effectLst>
                  <a:outerShdw blurRad="38100" dist="38100" dir="2700000" algn="tl">
                    <a:srgbClr val="000000">
                      <a:alpha val="43137"/>
                    </a:srgbClr>
                  </a:outerShdw>
                </a:effectLst>
              </a:rPr>
              <a:t>to </a:t>
            </a:r>
            <a:r>
              <a:rPr lang="en-US" sz="1000" b="1" dirty="0" err="1" smtClean="0">
                <a:effectLst>
                  <a:outerShdw blurRad="38100" dist="38100" dir="2700000" algn="tl">
                    <a:srgbClr val="000000">
                      <a:alpha val="43137"/>
                    </a:srgbClr>
                  </a:outerShdw>
                </a:effectLst>
              </a:rPr>
              <a:t>LATF</a:t>
            </a:r>
            <a:endParaRPr lang="en-US" sz="1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6014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85800" y="1828800"/>
            <a:ext cx="7848600" cy="4419600"/>
          </a:xfrm>
        </p:spPr>
        <p:txBody>
          <a:bodyPr>
            <a:noAutofit/>
          </a:bodyPr>
          <a:lstStyle/>
          <a:p>
            <a:r>
              <a:rPr lang="en-US" b="1" dirty="0" smtClean="0"/>
              <a:t>HB 989 (Chapter 2016-201, Laws of Florida</a:t>
            </a:r>
            <a:r>
              <a:rPr lang="en-US" b="1" dirty="0" smtClean="0"/>
              <a:t>)</a:t>
            </a:r>
            <a:endParaRPr lang="en-US" dirty="0" smtClean="0"/>
          </a:p>
          <a:p>
            <a:pPr marL="667512" lvl="1" indent="-342900">
              <a:buFont typeface="Arial" pitchFamily="34" charset="0"/>
              <a:buChar char="•"/>
            </a:pPr>
            <a:r>
              <a:rPr lang="en-US" sz="2000" dirty="0" smtClean="0"/>
              <a:t>Water and Land Conservation Amendment to the Florida Constitution adopted by voters in 2014 directing 33% of doc stamp revenue</a:t>
            </a:r>
          </a:p>
          <a:p>
            <a:pPr marL="667512" lvl="1" indent="-342900">
              <a:buFont typeface="Arial" pitchFamily="34" charset="0"/>
              <a:buChar char="•"/>
            </a:pPr>
            <a:r>
              <a:rPr lang="en-US" sz="2000" dirty="0" smtClean="0"/>
              <a:t>Rises from $823 Million to nearly $1.2 B by 2025</a:t>
            </a:r>
          </a:p>
          <a:p>
            <a:endParaRPr lang="en-US" sz="1600" dirty="0" smtClean="0"/>
          </a:p>
          <a:p>
            <a:r>
              <a:rPr lang="en-US" b="1" dirty="0" smtClean="0"/>
              <a:t>Distribution of Net Revenue </a:t>
            </a:r>
            <a:endParaRPr lang="en-US" dirty="0" smtClean="0"/>
          </a:p>
          <a:p>
            <a:pPr marL="667512" lvl="1" indent="-342900">
              <a:buFont typeface="Arial" pitchFamily="34" charset="0"/>
              <a:buChar char="•"/>
            </a:pPr>
            <a:r>
              <a:rPr lang="en-US" sz="2000" dirty="0" smtClean="0"/>
              <a:t>Thru </a:t>
            </a:r>
            <a:r>
              <a:rPr lang="en-US" sz="2000" dirty="0"/>
              <a:t>2025-2026 FY</a:t>
            </a:r>
          </a:p>
          <a:p>
            <a:pPr marL="667512" lvl="1" indent="-342900">
              <a:buFont typeface="Arial" pitchFamily="34" charset="0"/>
              <a:buChar char="•"/>
            </a:pPr>
            <a:r>
              <a:rPr lang="en-US" sz="2000" dirty="0" smtClean="0"/>
              <a:t>Everglades Projects-Minimum of </a:t>
            </a:r>
            <a:r>
              <a:rPr lang="en-US" sz="2000" dirty="0"/>
              <a:t> </a:t>
            </a:r>
            <a:r>
              <a:rPr lang="en-US" sz="2000" dirty="0" smtClean="0"/>
              <a:t>lesser of </a:t>
            </a:r>
            <a:r>
              <a:rPr lang="en-US" sz="2000" dirty="0"/>
              <a:t>25% </a:t>
            </a:r>
            <a:r>
              <a:rPr lang="en-US" sz="2000" dirty="0" smtClean="0"/>
              <a:t>or $200 M</a:t>
            </a:r>
          </a:p>
          <a:p>
            <a:pPr marL="667512" lvl="1" indent="-342900">
              <a:buFont typeface="Arial" pitchFamily="34" charset="0"/>
              <a:buChar char="•"/>
            </a:pPr>
            <a:r>
              <a:rPr lang="en-US" sz="2000" dirty="0" smtClean="0"/>
              <a:t>Springs-  Minimum of lesser of 7.6% or $50 M</a:t>
            </a:r>
          </a:p>
          <a:p>
            <a:pPr marL="667512" lvl="1" indent="-342900">
              <a:buFont typeface="Arial" pitchFamily="34" charset="0"/>
              <a:buChar char="•"/>
            </a:pPr>
            <a:r>
              <a:rPr lang="en-US" sz="2000" dirty="0" smtClean="0"/>
              <a:t>Lake Apopka-  $5 M to SJRWMD</a:t>
            </a:r>
          </a:p>
          <a:p>
            <a:pPr marL="68580" indent="0">
              <a:buNone/>
            </a:pPr>
            <a:endParaRPr lang="en-US" sz="900" dirty="0" smtClean="0"/>
          </a:p>
          <a:p>
            <a:pPr marL="68580" indent="0">
              <a:buNone/>
            </a:pPr>
            <a:r>
              <a:rPr lang="en-US" sz="900" dirty="0" smtClean="0"/>
              <a:t>      </a:t>
            </a:r>
          </a:p>
          <a:p>
            <a:pPr marL="800100" lvl="1" indent="-342900">
              <a:buFont typeface="Arial" pitchFamily="34" charset="0"/>
              <a:buChar char="•"/>
            </a:pPr>
            <a:endParaRPr lang="en-US" sz="900" dirty="0" smtClean="0"/>
          </a:p>
          <a:p>
            <a:endParaRPr lang="en-US" sz="900" dirty="0" smtClean="0"/>
          </a:p>
          <a:p>
            <a:pPr marL="370332" indent="-342900">
              <a:buFont typeface="Arial" pitchFamily="34" charset="0"/>
              <a:buChar char="•"/>
            </a:pPr>
            <a:endParaRPr lang="en-US" sz="900" dirty="0" smtClean="0"/>
          </a:p>
          <a:p>
            <a:pPr marL="370332" indent="-342900">
              <a:buFont typeface="Arial" pitchFamily="34" charset="0"/>
              <a:buChar char="•"/>
            </a:pPr>
            <a:endParaRPr lang="en-US" sz="900" dirty="0" smtClean="0"/>
          </a:p>
          <a:p>
            <a:pPr marL="370332" indent="-342900">
              <a:buFont typeface="Arial" pitchFamily="34" charset="0"/>
              <a:buChar char="•"/>
            </a:pPr>
            <a:endParaRPr lang="en-US" sz="900" dirty="0" smtClean="0"/>
          </a:p>
          <a:p>
            <a:pPr marL="370332" indent="-342900">
              <a:buFont typeface="Arial" pitchFamily="34" charset="0"/>
              <a:buChar char="•"/>
            </a:pPr>
            <a:endParaRPr lang="en-US" sz="900" dirty="0" smtClean="0"/>
          </a:p>
          <a:p>
            <a:endParaRPr lang="en-US" sz="900" dirty="0"/>
          </a:p>
        </p:txBody>
      </p:sp>
      <p:sp>
        <p:nvSpPr>
          <p:cNvPr id="2" name="Title 1"/>
          <p:cNvSpPr>
            <a:spLocks noGrp="1"/>
          </p:cNvSpPr>
          <p:nvPr>
            <p:ph type="title" idx="4294967295"/>
          </p:nvPr>
        </p:nvSpPr>
        <p:spPr>
          <a:xfrm>
            <a:off x="1066800" y="762001"/>
            <a:ext cx="7162800" cy="838200"/>
          </a:xfrm>
        </p:spPr>
        <p:txBody>
          <a:bodyPr>
            <a:normAutofit/>
          </a:bodyPr>
          <a:lstStyle/>
          <a:p>
            <a:pPr algn="ctr"/>
            <a:r>
              <a:rPr lang="en-US" sz="3600" b="1" dirty="0" smtClean="0">
                <a:effectLst>
                  <a:outerShdw blurRad="38100" dist="38100" dir="2700000" algn="tl">
                    <a:srgbClr val="000000">
                      <a:alpha val="43137"/>
                    </a:srgbClr>
                  </a:outerShdw>
                </a:effectLst>
              </a:rPr>
              <a:t>LEGACY FLORIDA</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72154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chor="ctr">
            <a:normAutofit/>
          </a:bodyPr>
          <a:lstStyle/>
          <a:p>
            <a:pPr algn="ctr"/>
            <a:r>
              <a:rPr lang="en-US" sz="3600" b="1" dirty="0" smtClean="0">
                <a:effectLst>
                  <a:outerShdw blurRad="38100" dist="38100" dir="2700000" algn="tl">
                    <a:srgbClr val="000000">
                      <a:alpha val="43137"/>
                    </a:srgbClr>
                  </a:outerShdw>
                </a:effectLst>
              </a:rPr>
              <a:t>Questions?	</a:t>
            </a:r>
            <a:endParaRPr lang="en-US" sz="3600" b="1" dirty="0">
              <a:effectLst>
                <a:outerShdw blurRad="38100" dist="38100" dir="2700000" algn="tl">
                  <a:srgbClr val="000000">
                    <a:alpha val="43137"/>
                  </a:srgbClr>
                </a:outerShdw>
              </a:effectLst>
            </a:endParaRPr>
          </a:p>
        </p:txBody>
      </p:sp>
      <p:grpSp>
        <p:nvGrpSpPr>
          <p:cNvPr id="5" name="Group 4"/>
          <p:cNvGrpSpPr/>
          <p:nvPr/>
        </p:nvGrpSpPr>
        <p:grpSpPr>
          <a:xfrm>
            <a:off x="4038600" y="4343400"/>
            <a:ext cx="4495800" cy="1981200"/>
            <a:chOff x="4038600" y="4343400"/>
            <a:chExt cx="4495800" cy="1981200"/>
          </a:xfrm>
        </p:grpSpPr>
        <p:sp>
          <p:nvSpPr>
            <p:cNvPr id="4" name="Rounded Rectangle 3"/>
            <p:cNvSpPr/>
            <p:nvPr/>
          </p:nvSpPr>
          <p:spPr>
            <a:xfrm>
              <a:off x="4114800" y="4419600"/>
              <a:ext cx="4419600" cy="19050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txBox="1">
              <a:spLocks/>
            </p:cNvSpPr>
            <p:nvPr/>
          </p:nvSpPr>
          <p:spPr>
            <a:xfrm>
              <a:off x="4038600" y="4343400"/>
              <a:ext cx="4419600" cy="1905000"/>
            </a:xfrm>
            <a:prstGeom prst="rect">
              <a:avLst/>
            </a:prstGeom>
          </p:spPr>
          <p:txBody>
            <a:bodyPr vert="horz" lIns="91440" tIns="45720" rIns="91440" bIns="45720" rtlCol="0" anchor="b">
              <a:normAutofit fontScale="92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b="1" dirty="0" smtClean="0">
                  <a:solidFill>
                    <a:schemeClr val="accent1">
                      <a:lumMod val="50000"/>
                    </a:schemeClr>
                  </a:solidFill>
                  <a:effectLst>
                    <a:outerShdw blurRad="38100" dist="38100" dir="2700000" algn="tl">
                      <a:srgbClr val="000000">
                        <a:alpha val="43137"/>
                      </a:srgbClr>
                    </a:outerShdw>
                  </a:effectLst>
                </a:rPr>
                <a:t>Cari L. Roth, Esq.</a:t>
              </a:r>
            </a:p>
            <a:p>
              <a:pPr algn="r"/>
              <a:endParaRPr lang="en-US" sz="2400" dirty="0">
                <a:solidFill>
                  <a:schemeClr val="tx2">
                    <a:lumMod val="75000"/>
                  </a:schemeClr>
                </a:solidFill>
              </a:endParaRPr>
            </a:p>
            <a:p>
              <a:pPr algn="r"/>
              <a:r>
                <a:rPr lang="en-US" sz="3000" b="1" dirty="0" smtClean="0">
                  <a:solidFill>
                    <a:schemeClr val="tx2">
                      <a:lumMod val="75000"/>
                    </a:schemeClr>
                  </a:solidFill>
                  <a:effectLst>
                    <a:outerShdw blurRad="38100" dist="38100" dir="2700000" algn="tl">
                      <a:srgbClr val="000000">
                        <a:alpha val="43137"/>
                      </a:srgbClr>
                    </a:outerShdw>
                  </a:effectLst>
                </a:rPr>
                <a:t>(850) 999-4100</a:t>
              </a:r>
            </a:p>
            <a:p>
              <a:pPr algn="r"/>
              <a:endParaRPr lang="en-US" sz="1300" dirty="0" smtClean="0">
                <a:solidFill>
                  <a:schemeClr val="tx2">
                    <a:lumMod val="75000"/>
                  </a:schemeClr>
                </a:solidFill>
              </a:endParaRPr>
            </a:p>
            <a:p>
              <a:pPr algn="r"/>
              <a:r>
                <a:rPr lang="en-US" sz="2600" b="1" i="1" dirty="0" smtClean="0">
                  <a:solidFill>
                    <a:schemeClr val="tx2">
                      <a:lumMod val="75000"/>
                    </a:schemeClr>
                  </a:solidFill>
                </a:rPr>
                <a:t>Croth@deanmead.com</a:t>
              </a:r>
              <a:endParaRPr lang="en-US" sz="3500" b="1" i="1" dirty="0">
                <a:solidFill>
                  <a:schemeClr val="tx2">
                    <a:lumMod val="75000"/>
                  </a:schemeClr>
                </a:solidFill>
              </a:endParaRPr>
            </a:p>
          </p:txBody>
        </p:sp>
      </p:grpSp>
    </p:spTree>
    <p:extLst>
      <p:ext uri="{BB962C8B-B14F-4D97-AF65-F5344CB8AC3E}">
        <p14:creationId xmlns:p14="http://schemas.microsoft.com/office/powerpoint/2010/main" val="11470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172</TotalTime>
  <Words>595</Words>
  <Application>Microsoft Office PowerPoint</Application>
  <PresentationFormat>On-screen Show (4:3)</PresentationFormat>
  <Paragraphs>158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Art. X, Section 28, Fla. Const. Amendment I 2015  </vt:lpstr>
      <vt:lpstr>Florida Land and Water Conservation Initiative</vt:lpstr>
      <vt:lpstr>Florida Land Acquisition Trust Fund Receives a minimum of 33% of Net revenues* from Documentary Stamp Tax Shall be expensed only:</vt:lpstr>
      <vt:lpstr>Other Key provisions  </vt:lpstr>
      <vt:lpstr>20 year Documentary Stamp Tax Forecast and LATF Distributions ($ millions) </vt:lpstr>
      <vt:lpstr>LEGACY FLORIDA</vt:lpstr>
      <vt:lpstr>Questions? </vt:lpstr>
    </vt:vector>
  </TitlesOfParts>
  <Company>Dean Mead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X, Section 28, Fla. Const. Amendment I 2015</dc:title>
  <dc:creator>Michael Dobson</dc:creator>
  <cp:lastModifiedBy>Claudia Hamilton</cp:lastModifiedBy>
  <cp:revision>22</cp:revision>
  <dcterms:created xsi:type="dcterms:W3CDTF">2016-07-05T14:06:59Z</dcterms:created>
  <dcterms:modified xsi:type="dcterms:W3CDTF">2016-07-19T17:14:53Z</dcterms:modified>
</cp:coreProperties>
</file>