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94" r:id="rId2"/>
    <p:sldId id="346" r:id="rId3"/>
    <p:sldId id="334" r:id="rId4"/>
    <p:sldId id="335" r:id="rId5"/>
    <p:sldId id="336" r:id="rId6"/>
    <p:sldId id="338" r:id="rId7"/>
    <p:sldId id="345" r:id="rId8"/>
    <p:sldId id="339" r:id="rId9"/>
    <p:sldId id="340" r:id="rId10"/>
    <p:sldId id="341" r:id="rId11"/>
    <p:sldId id="342" r:id="rId12"/>
    <p:sldId id="343" r:id="rId13"/>
    <p:sldId id="344" r:id="rId14"/>
    <p:sldId id="347" r:id="rId15"/>
    <p:sldId id="348" r:id="rId16"/>
    <p:sldId id="349" r:id="rId17"/>
    <p:sldId id="350" r:id="rId18"/>
    <p:sldId id="319" r:id="rId19"/>
    <p:sldId id="320" r:id="rId20"/>
    <p:sldId id="290" r:id="rId21"/>
    <p:sldId id="291" r:id="rId22"/>
    <p:sldId id="318" r:id="rId23"/>
    <p:sldId id="351" r:id="rId24"/>
    <p:sldId id="317" r:id="rId25"/>
    <p:sldId id="313" r:id="rId26"/>
    <p:sldId id="314" r:id="rId27"/>
    <p:sldId id="315" r:id="rId28"/>
    <p:sldId id="330" r:id="rId29"/>
    <p:sldId id="331" r:id="rId30"/>
    <p:sldId id="353" r:id="rId31"/>
    <p:sldId id="352" r:id="rId32"/>
    <p:sldId id="354" r:id="rId33"/>
    <p:sldId id="327" r:id="rId34"/>
    <p:sldId id="328" r:id="rId35"/>
    <p:sldId id="329" r:id="rId36"/>
    <p:sldId id="324" r:id="rId37"/>
    <p:sldId id="305" r:id="rId38"/>
    <p:sldId id="306" r:id="rId39"/>
    <p:sldId id="285" r:id="rId40"/>
    <p:sldId id="286" r:id="rId41"/>
    <p:sldId id="322" r:id="rId42"/>
    <p:sldId id="32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58" autoAdjust="0"/>
    <p:restoredTop sz="84368" autoAdjust="0"/>
  </p:normalViewPr>
  <p:slideViewPr>
    <p:cSldViewPr>
      <p:cViewPr varScale="1">
        <p:scale>
          <a:sx n="48" d="100"/>
          <a:sy n="48" d="100"/>
        </p:scale>
        <p:origin x="-75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90AD5A-6153-4F82-9F06-4EA071C214C9}" type="datetimeFigureOut">
              <a:rPr lang="en-US" smtClean="0"/>
              <a:pPr/>
              <a:t>8/31/2016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3D5D1-87AF-4687-B7EC-112D5EEF40B4}" type="slidenum">
              <a:rPr lang="en-US" smtClean="0"/>
              <a:pPr/>
              <a:t>‹#›</a:t>
            </a:fld>
            <a:endParaRPr lang="en-US"/>
          </a:p>
        </p:txBody>
      </p:sp>
    </p:spTree>
    <p:extLst>
      <p:ext uri="{BB962C8B-B14F-4D97-AF65-F5344CB8AC3E}">
        <p14:creationId xmlns:p14="http://schemas.microsoft.com/office/powerpoint/2010/main" val="3196439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3D5D1-87AF-4687-B7EC-112D5EEF40B4}" type="slidenum">
              <a:rPr lang="en-US" smtClean="0"/>
              <a:pPr/>
              <a:t>2</a:t>
            </a:fld>
            <a:endParaRPr lang="en-US"/>
          </a:p>
        </p:txBody>
      </p:sp>
    </p:spTree>
    <p:extLst>
      <p:ext uri="{BB962C8B-B14F-4D97-AF65-F5344CB8AC3E}">
        <p14:creationId xmlns:p14="http://schemas.microsoft.com/office/powerpoint/2010/main" val="2504445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examples </a:t>
            </a:r>
            <a:endParaRPr lang="en-US" dirty="0"/>
          </a:p>
        </p:txBody>
      </p:sp>
      <p:sp>
        <p:nvSpPr>
          <p:cNvPr id="4" name="Slide Number Placeholder 3"/>
          <p:cNvSpPr>
            <a:spLocks noGrp="1"/>
          </p:cNvSpPr>
          <p:nvPr>
            <p:ph type="sldNum" sz="quarter" idx="10"/>
          </p:nvPr>
        </p:nvSpPr>
        <p:spPr/>
        <p:txBody>
          <a:bodyPr/>
          <a:lstStyle/>
          <a:p>
            <a:fld id="{8DE3D5D1-87AF-4687-B7EC-112D5EEF40B4}" type="slidenum">
              <a:rPr lang="en-US" smtClean="0"/>
              <a:pPr/>
              <a:t>14</a:t>
            </a:fld>
            <a:endParaRPr lang="en-US"/>
          </a:p>
        </p:txBody>
      </p:sp>
    </p:spTree>
    <p:extLst>
      <p:ext uri="{BB962C8B-B14F-4D97-AF65-F5344CB8AC3E}">
        <p14:creationId xmlns:p14="http://schemas.microsoft.com/office/powerpoint/2010/main" val="402676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Sunshine</a:t>
            </a:r>
          </a:p>
          <a:p>
            <a:r>
              <a:rPr lang="en-US" dirty="0"/>
              <a:t>Public</a:t>
            </a:r>
            <a:r>
              <a:rPr lang="en-US" baseline="0" dirty="0"/>
              <a:t> Records</a:t>
            </a:r>
          </a:p>
          <a:p>
            <a:endParaRPr lang="en-US" baseline="0" dirty="0"/>
          </a:p>
          <a:p>
            <a:r>
              <a:rPr lang="en-US" baseline="0" dirty="0"/>
              <a:t>Peter Public Records issue</a:t>
            </a:r>
            <a:endParaRPr lang="en-US" dirty="0"/>
          </a:p>
        </p:txBody>
      </p:sp>
      <p:sp>
        <p:nvSpPr>
          <p:cNvPr id="4" name="Slide Number Placeholder 3"/>
          <p:cNvSpPr>
            <a:spLocks noGrp="1"/>
          </p:cNvSpPr>
          <p:nvPr>
            <p:ph type="sldNum" sz="quarter" idx="10"/>
          </p:nvPr>
        </p:nvSpPr>
        <p:spPr/>
        <p:txBody>
          <a:bodyPr/>
          <a:lstStyle/>
          <a:p>
            <a:fld id="{8DE3D5D1-87AF-4687-B7EC-112D5EEF40B4}" type="slidenum">
              <a:rPr lang="en-US" smtClean="0"/>
              <a:pPr/>
              <a:t>22</a:t>
            </a:fld>
            <a:endParaRPr lang="en-US"/>
          </a:p>
        </p:txBody>
      </p:sp>
    </p:spTree>
    <p:extLst>
      <p:ext uri="{BB962C8B-B14F-4D97-AF65-F5344CB8AC3E}">
        <p14:creationId xmlns:p14="http://schemas.microsoft.com/office/powerpoint/2010/main" val="2149417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E3D5D1-87AF-4687-B7EC-112D5EEF40B4}" type="slidenum">
              <a:rPr lang="en-US" smtClean="0"/>
              <a:pPr/>
              <a:t>24</a:t>
            </a:fld>
            <a:endParaRPr lang="en-US"/>
          </a:p>
        </p:txBody>
      </p:sp>
    </p:spTree>
    <p:extLst>
      <p:ext uri="{BB962C8B-B14F-4D97-AF65-F5344CB8AC3E}">
        <p14:creationId xmlns:p14="http://schemas.microsoft.com/office/powerpoint/2010/main" val="883354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All to add examples</a:t>
            </a:r>
          </a:p>
          <a:p>
            <a:r>
              <a:rPr lang="en-US" dirty="0"/>
              <a:t>Anna – Most common is related to agency inspections</a:t>
            </a:r>
          </a:p>
          <a:p>
            <a:r>
              <a:rPr lang="en-US" dirty="0"/>
              <a:t>           </a:t>
            </a:r>
            <a:r>
              <a:rPr lang="en-US" baseline="0" dirty="0"/>
              <a:t> </a:t>
            </a:r>
            <a:r>
              <a:rPr lang="en-US" dirty="0"/>
              <a:t>Take notes then follow up in</a:t>
            </a:r>
            <a:r>
              <a:rPr lang="en-US" baseline="0" dirty="0"/>
              <a:t> writing</a:t>
            </a:r>
          </a:p>
          <a:p>
            <a:endParaRPr lang="en-US" baseline="0" dirty="0"/>
          </a:p>
          <a:p>
            <a:endParaRPr lang="en-US" baseline="0" dirty="0"/>
          </a:p>
          <a:p>
            <a:r>
              <a:rPr lang="en-US" baseline="0" dirty="0"/>
              <a:t>Need to be careful in communications: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NSPE Code of Ethics Professional Obligations 4 – Engineers shall not disclose, without consent, confidential information concerning the business affairs or technical processes of any present or former client or employer, or public body on which they serve.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8DE3D5D1-87AF-4687-B7EC-112D5EEF40B4}" type="slidenum">
              <a:rPr lang="en-US" smtClean="0"/>
              <a:pPr/>
              <a:t>27</a:t>
            </a:fld>
            <a:endParaRPr lang="en-US"/>
          </a:p>
        </p:txBody>
      </p:sp>
    </p:spTree>
    <p:extLst>
      <p:ext uri="{BB962C8B-B14F-4D97-AF65-F5344CB8AC3E}">
        <p14:creationId xmlns:p14="http://schemas.microsoft.com/office/powerpoint/2010/main" val="3089942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Gordon to add example</a:t>
            </a:r>
          </a:p>
        </p:txBody>
      </p:sp>
      <p:sp>
        <p:nvSpPr>
          <p:cNvPr id="4" name="Slide Number Placeholder 3"/>
          <p:cNvSpPr>
            <a:spLocks noGrp="1"/>
          </p:cNvSpPr>
          <p:nvPr>
            <p:ph type="sldNum" sz="quarter" idx="10"/>
          </p:nvPr>
        </p:nvSpPr>
        <p:spPr/>
        <p:txBody>
          <a:bodyPr/>
          <a:lstStyle/>
          <a:p>
            <a:fld id="{8DE3D5D1-87AF-4687-B7EC-112D5EEF40B4}" type="slidenum">
              <a:rPr lang="en-US" smtClean="0"/>
              <a:pPr/>
              <a:t>29</a:t>
            </a:fld>
            <a:endParaRPr lang="en-US"/>
          </a:p>
        </p:txBody>
      </p:sp>
    </p:spTree>
    <p:extLst>
      <p:ext uri="{BB962C8B-B14F-4D97-AF65-F5344CB8AC3E}">
        <p14:creationId xmlns:p14="http://schemas.microsoft.com/office/powerpoint/2010/main" val="3855348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Peter – EPA story</a:t>
            </a:r>
          </a:p>
        </p:txBody>
      </p:sp>
      <p:sp>
        <p:nvSpPr>
          <p:cNvPr id="4" name="Slide Number Placeholder 3"/>
          <p:cNvSpPr>
            <a:spLocks noGrp="1"/>
          </p:cNvSpPr>
          <p:nvPr>
            <p:ph type="sldNum" sz="quarter" idx="10"/>
          </p:nvPr>
        </p:nvSpPr>
        <p:spPr/>
        <p:txBody>
          <a:bodyPr/>
          <a:lstStyle/>
          <a:p>
            <a:fld id="{8DE3D5D1-87AF-4687-B7EC-112D5EEF40B4}" type="slidenum">
              <a:rPr lang="en-US" smtClean="0"/>
              <a:pPr/>
              <a:t>31</a:t>
            </a:fld>
            <a:endParaRPr lang="en-US"/>
          </a:p>
        </p:txBody>
      </p:sp>
    </p:spTree>
    <p:extLst>
      <p:ext uri="{BB962C8B-B14F-4D97-AF65-F5344CB8AC3E}">
        <p14:creationId xmlns:p14="http://schemas.microsoft.com/office/powerpoint/2010/main" val="1310010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Amanda – Discussion on the Spring</a:t>
            </a:r>
            <a:r>
              <a:rPr lang="en-US" baseline="0" dirty="0"/>
              <a:t> Training developer.</a:t>
            </a:r>
            <a:endParaRPr lang="en-US" dirty="0"/>
          </a:p>
        </p:txBody>
      </p:sp>
      <p:sp>
        <p:nvSpPr>
          <p:cNvPr id="14340" name="Slide Number Placeholder 3"/>
          <p:cNvSpPr>
            <a:spLocks noGrp="1"/>
          </p:cNvSpPr>
          <p:nvPr>
            <p:ph type="sldNum" sz="quarter" idx="5"/>
          </p:nvPr>
        </p:nvSpPr>
        <p:spPr bwMode="auto">
          <a:noFill/>
          <a:ln>
            <a:miter lim="800000"/>
            <a:headEnd/>
            <a:tailEnd/>
          </a:ln>
        </p:spPr>
        <p:txBody>
          <a:bodyPr/>
          <a:lstStyle/>
          <a:p>
            <a:endParaRPr lang="en-US"/>
          </a:p>
        </p:txBody>
      </p:sp>
    </p:spTree>
    <p:extLst>
      <p:ext uri="{BB962C8B-B14F-4D97-AF65-F5344CB8AC3E}">
        <p14:creationId xmlns:p14="http://schemas.microsoft.com/office/powerpoint/2010/main" val="1883495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4CEEE167-D4D3-4484-A497-B226045558A5}" type="datetimeFigureOut">
              <a:rPr lang="en-US" smtClean="0"/>
              <a:pPr/>
              <a:t>8/31/2016</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CEEE167-D4D3-4484-A497-B226045558A5}" type="datetimeFigureOut">
              <a:rPr lang="en-US" smtClean="0"/>
              <a:pPr/>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0186-D125-4B08-B083-F8FB047E918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CEEE167-D4D3-4484-A497-B226045558A5}" type="datetimeFigureOut">
              <a:rPr lang="en-US" smtClean="0"/>
              <a:pPr/>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Text Placeholder 2"/>
          <p:cNvSpPr>
            <a:spLocks noGrp="1"/>
          </p:cNvSpPr>
          <p:nvPr>
            <p:ph type="body" sz="half" idx="1"/>
          </p:nvPr>
        </p:nvSpPr>
        <p:spPr>
          <a:xfrm>
            <a:off x="1370013" y="1827213"/>
            <a:ext cx="7313612"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370013" y="3960813"/>
            <a:ext cx="7313612"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864066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7" name="Text Placeholder 6"/>
          <p:cNvSpPr>
            <a:spLocks noGrp="1"/>
          </p:cNvSpPr>
          <p:nvPr>
            <p:ph type="body" sz="quarter" idx="12"/>
          </p:nvPr>
        </p:nvSpPr>
        <p:spPr>
          <a:xfrm>
            <a:off x="475200" y="1989139"/>
            <a:ext cx="8150400" cy="4116462"/>
          </a:xfrm>
        </p:spPr>
        <p:txBody>
          <a:bodyPr/>
          <a:lstStyle>
            <a:lvl2pPr marL="640080" indent="-274320">
              <a:buFont typeface="Arial" panose="020B0604020202020204" pitchFamily="34" charset="0"/>
              <a:buChar char="–"/>
              <a:defRPr/>
            </a:lvl2pPr>
            <a:lvl3pPr marL="914400" indent="-228600">
              <a:buFont typeface="Arial" panose="020B0604020202020204" pitchFamily="34" charset="0"/>
              <a:buChar char="•"/>
              <a:defRPr/>
            </a:lvl3pPr>
            <a:lvl4pPr marL="1144800" indent="-228600">
              <a:buFont typeface="Arial" panose="020B0604020202020204" pitchFamily="34" charset="0"/>
              <a:buChar char="•"/>
              <a:defRPr/>
            </a:lvl4pPr>
            <a:lvl5pPr marL="13752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8" name="Footer Placeholder 7"/>
          <p:cNvSpPr>
            <a:spLocks noGrp="1"/>
          </p:cNvSpPr>
          <p:nvPr>
            <p:ph type="ftr" sz="quarter" idx="13"/>
          </p:nvPr>
        </p:nvSpPr>
        <p:spPr/>
        <p:txBody>
          <a:bodyPr/>
          <a:lstStyle>
            <a:lvl1pPr>
              <a:defRPr>
                <a:latin typeface="+mj-lt"/>
              </a:defRPr>
            </a:lvl1pPr>
          </a:lstStyle>
          <a:p>
            <a:endParaRPr lang="en-US" dirty="0"/>
          </a:p>
        </p:txBody>
      </p:sp>
      <p:sp>
        <p:nvSpPr>
          <p:cNvPr id="9" name="Slide Number Placeholder 8"/>
          <p:cNvSpPr>
            <a:spLocks noGrp="1"/>
          </p:cNvSpPr>
          <p:nvPr>
            <p:ph type="sldNum" sz="quarter" idx="14"/>
          </p:nvPr>
        </p:nvSpPr>
        <p:spPr/>
        <p:txBody>
          <a:bodyPr/>
          <a:lstStyle>
            <a:lvl1pPr>
              <a:defRPr>
                <a:latin typeface="+mj-lt"/>
              </a:defRPr>
            </a:lvl1pPr>
          </a:lstStyle>
          <a:p>
            <a:endParaRPr lang="en-US" noProof="0" dirty="0"/>
          </a:p>
        </p:txBody>
      </p:sp>
      <p:cxnSp>
        <p:nvCxnSpPr>
          <p:cNvPr id="6" name="Straight Connector 5"/>
          <p:cNvCxnSpPr/>
          <p:nvPr/>
        </p:nvCxnSpPr>
        <p:spPr bwMode="auto">
          <a:xfrm>
            <a:off x="476250" y="1371914"/>
            <a:ext cx="457200" cy="0"/>
          </a:xfrm>
          <a:prstGeom prst="line">
            <a:avLst/>
          </a:prstGeom>
          <a:solidFill>
            <a:srgbClr val="3656AB"/>
          </a:solidFill>
          <a:ln w="12700" cap="flat" cmpd="sng" algn="ctr">
            <a:solidFill>
              <a:schemeClr val="accent1"/>
            </a:solidFill>
            <a:prstDash val="solid"/>
            <a:round/>
            <a:headEnd type="none" w="med" len="med"/>
            <a:tailEnd type="none"/>
          </a:ln>
          <a:effectLst/>
        </p:spPr>
      </p:cxnSp>
      <p:cxnSp>
        <p:nvCxnSpPr>
          <p:cNvPr id="10" name="Straight Connector 9"/>
          <p:cNvCxnSpPr/>
          <p:nvPr/>
        </p:nvCxnSpPr>
        <p:spPr bwMode="auto">
          <a:xfrm>
            <a:off x="476250" y="1371914"/>
            <a:ext cx="457200" cy="0"/>
          </a:xfrm>
          <a:prstGeom prst="line">
            <a:avLst/>
          </a:prstGeom>
          <a:solidFill>
            <a:srgbClr val="3656AB"/>
          </a:solidFill>
          <a:ln w="12700" cap="flat" cmpd="sng" algn="ctr">
            <a:solidFill>
              <a:schemeClr val="accent1"/>
            </a:solidFill>
            <a:prstDash val="solid"/>
            <a:round/>
            <a:headEnd type="none" w="med" len="med"/>
            <a:tailEnd type="none"/>
          </a:ln>
          <a:effectLst/>
        </p:spPr>
      </p:cxnSp>
      <p:cxnSp>
        <p:nvCxnSpPr>
          <p:cNvPr id="11" name="Straight Connector 10"/>
          <p:cNvCxnSpPr/>
          <p:nvPr/>
        </p:nvCxnSpPr>
        <p:spPr bwMode="auto">
          <a:xfrm>
            <a:off x="476250" y="1371914"/>
            <a:ext cx="457200" cy="0"/>
          </a:xfrm>
          <a:prstGeom prst="line">
            <a:avLst/>
          </a:prstGeom>
          <a:solidFill>
            <a:srgbClr val="3656AB"/>
          </a:solidFill>
          <a:ln w="12700" cap="flat" cmpd="sng" algn="ctr">
            <a:solidFill>
              <a:schemeClr val="accent1"/>
            </a:solidFill>
            <a:prstDash val="solid"/>
            <a:round/>
            <a:headEnd type="none" w="med" len="med"/>
            <a:tailEnd type="none"/>
          </a:ln>
          <a:effectLst/>
        </p:spPr>
      </p:cxnSp>
      <p:cxnSp>
        <p:nvCxnSpPr>
          <p:cNvPr id="12" name="Straight Connector 11"/>
          <p:cNvCxnSpPr/>
          <p:nvPr/>
        </p:nvCxnSpPr>
        <p:spPr bwMode="auto">
          <a:xfrm>
            <a:off x="476250" y="1371914"/>
            <a:ext cx="457200" cy="0"/>
          </a:xfrm>
          <a:prstGeom prst="line">
            <a:avLst/>
          </a:prstGeom>
          <a:solidFill>
            <a:srgbClr val="3656AB"/>
          </a:solidFill>
          <a:ln w="12700" cap="flat" cmpd="sng" algn="ctr">
            <a:solidFill>
              <a:schemeClr val="accent1"/>
            </a:solidFill>
            <a:prstDash val="solid"/>
            <a:round/>
            <a:headEnd type="none" w="med" len="med"/>
            <a:tailEnd type="none"/>
          </a:ln>
          <a:effectLst/>
        </p:spPr>
      </p:cxnSp>
      <p:cxnSp>
        <p:nvCxnSpPr>
          <p:cNvPr id="13" name="Straight Connector 12"/>
          <p:cNvCxnSpPr/>
          <p:nvPr/>
        </p:nvCxnSpPr>
        <p:spPr bwMode="auto">
          <a:xfrm>
            <a:off x="476250" y="1371914"/>
            <a:ext cx="457200" cy="0"/>
          </a:xfrm>
          <a:prstGeom prst="line">
            <a:avLst/>
          </a:prstGeom>
          <a:solidFill>
            <a:srgbClr val="3656AB"/>
          </a:solidFill>
          <a:ln w="12700" cap="flat" cmpd="sng" algn="ctr">
            <a:solidFill>
              <a:schemeClr val="accent1"/>
            </a:solidFill>
            <a:prstDash val="solid"/>
            <a:round/>
            <a:headEnd type="none" w="med" len="med"/>
            <a:tailEnd type="none"/>
          </a:ln>
          <a:effectLst/>
        </p:spPr>
      </p:cxnSp>
      <p:cxnSp>
        <p:nvCxnSpPr>
          <p:cNvPr id="14" name="Straight Connector 13"/>
          <p:cNvCxnSpPr/>
          <p:nvPr/>
        </p:nvCxnSpPr>
        <p:spPr bwMode="auto">
          <a:xfrm>
            <a:off x="476250" y="1371914"/>
            <a:ext cx="457200" cy="0"/>
          </a:xfrm>
          <a:prstGeom prst="line">
            <a:avLst/>
          </a:prstGeom>
          <a:solidFill>
            <a:srgbClr val="3656AB"/>
          </a:solidFill>
          <a:ln w="12700" cap="flat" cmpd="sng" algn="ctr">
            <a:solidFill>
              <a:schemeClr val="accent1"/>
            </a:solidFill>
            <a:prstDash val="solid"/>
            <a:round/>
            <a:headEnd type="none" w="med" len="med"/>
            <a:tailEnd type="none"/>
          </a:ln>
          <a:effectLst/>
        </p:spPr>
      </p:cxnSp>
      <p:cxnSp>
        <p:nvCxnSpPr>
          <p:cNvPr id="15" name="Straight Connector 14"/>
          <p:cNvCxnSpPr/>
          <p:nvPr/>
        </p:nvCxnSpPr>
        <p:spPr bwMode="auto">
          <a:xfrm>
            <a:off x="476250" y="1371914"/>
            <a:ext cx="457200" cy="0"/>
          </a:xfrm>
          <a:prstGeom prst="line">
            <a:avLst/>
          </a:prstGeom>
          <a:solidFill>
            <a:srgbClr val="3656AB"/>
          </a:solidFill>
          <a:ln w="12700" cap="flat" cmpd="sng" algn="ctr">
            <a:solidFill>
              <a:schemeClr val="accent1"/>
            </a:solidFill>
            <a:prstDash val="solid"/>
            <a:round/>
            <a:headEnd type="none" w="med" len="med"/>
            <a:tailEnd type="none"/>
          </a:ln>
          <a:effectLst/>
        </p:spPr>
      </p:cxnSp>
      <p:cxnSp>
        <p:nvCxnSpPr>
          <p:cNvPr id="16" name="Straight Connector 15"/>
          <p:cNvCxnSpPr/>
          <p:nvPr/>
        </p:nvCxnSpPr>
        <p:spPr bwMode="auto">
          <a:xfrm>
            <a:off x="476250" y="1371914"/>
            <a:ext cx="457200" cy="0"/>
          </a:xfrm>
          <a:prstGeom prst="line">
            <a:avLst/>
          </a:prstGeom>
          <a:solidFill>
            <a:srgbClr val="3656AB"/>
          </a:solidFill>
          <a:ln w="12700" cap="flat" cmpd="sng" algn="ctr">
            <a:solidFill>
              <a:schemeClr val="accent1"/>
            </a:solidFill>
            <a:prstDash val="solid"/>
            <a:round/>
            <a:headEnd type="none" w="med" len="med"/>
            <a:tailEnd type="none"/>
          </a:ln>
          <a:effectLst/>
        </p:spPr>
      </p:cxnSp>
      <p:cxnSp>
        <p:nvCxnSpPr>
          <p:cNvPr id="17" name="Straight Connector 16"/>
          <p:cNvCxnSpPr/>
          <p:nvPr/>
        </p:nvCxnSpPr>
        <p:spPr bwMode="auto">
          <a:xfrm>
            <a:off x="476250" y="1371914"/>
            <a:ext cx="457200" cy="0"/>
          </a:xfrm>
          <a:prstGeom prst="line">
            <a:avLst/>
          </a:prstGeom>
          <a:solidFill>
            <a:srgbClr val="3656AB"/>
          </a:solidFill>
          <a:ln w="12700" cap="flat" cmpd="sng" algn="ctr">
            <a:solidFill>
              <a:schemeClr val="accent1"/>
            </a:solidFill>
            <a:prstDash val="solid"/>
            <a:round/>
            <a:headEnd type="none" w="med" len="med"/>
            <a:tailEnd type="none"/>
          </a:ln>
          <a:effectLst/>
        </p:spPr>
      </p:cxnSp>
      <p:cxnSp>
        <p:nvCxnSpPr>
          <p:cNvPr id="18" name="Straight Connector 17"/>
          <p:cNvCxnSpPr/>
          <p:nvPr/>
        </p:nvCxnSpPr>
        <p:spPr bwMode="auto">
          <a:xfrm>
            <a:off x="476250" y="1371914"/>
            <a:ext cx="457200" cy="0"/>
          </a:xfrm>
          <a:prstGeom prst="line">
            <a:avLst/>
          </a:prstGeom>
          <a:solidFill>
            <a:srgbClr val="3656AB"/>
          </a:solidFill>
          <a:ln w="12700" cap="flat" cmpd="sng" algn="ctr">
            <a:solidFill>
              <a:schemeClr val="accent1"/>
            </a:solidFill>
            <a:prstDash val="solid"/>
            <a:round/>
            <a:headEnd type="none" w="med" len="med"/>
            <a:tailEnd type="none"/>
          </a:ln>
          <a:effectLst/>
        </p:spPr>
      </p:cxnSp>
      <p:cxnSp>
        <p:nvCxnSpPr>
          <p:cNvPr id="19" name="Straight Connector 18"/>
          <p:cNvCxnSpPr/>
          <p:nvPr/>
        </p:nvCxnSpPr>
        <p:spPr bwMode="auto">
          <a:xfrm>
            <a:off x="476250" y="1371914"/>
            <a:ext cx="457200" cy="0"/>
          </a:xfrm>
          <a:prstGeom prst="line">
            <a:avLst/>
          </a:prstGeom>
          <a:solidFill>
            <a:srgbClr val="3656AB"/>
          </a:solidFill>
          <a:ln w="12700" cap="flat" cmpd="sng" algn="ctr">
            <a:solidFill>
              <a:schemeClr val="accent1"/>
            </a:solidFill>
            <a:prstDash val="solid"/>
            <a:round/>
            <a:headEnd type="none" w="med" len="med"/>
            <a:tailEnd type="none"/>
          </a:ln>
          <a:effectLst/>
        </p:spPr>
      </p:cxnSp>
      <p:cxnSp>
        <p:nvCxnSpPr>
          <p:cNvPr id="20" name="Straight Connector 19"/>
          <p:cNvCxnSpPr/>
          <p:nvPr/>
        </p:nvCxnSpPr>
        <p:spPr bwMode="auto">
          <a:xfrm>
            <a:off x="476250" y="1371914"/>
            <a:ext cx="457200" cy="0"/>
          </a:xfrm>
          <a:prstGeom prst="line">
            <a:avLst/>
          </a:prstGeom>
          <a:solidFill>
            <a:srgbClr val="3656AB"/>
          </a:solidFill>
          <a:ln w="12700" cap="flat" cmpd="sng" algn="ctr">
            <a:solidFill>
              <a:schemeClr val="accent1"/>
            </a:solidFill>
            <a:prstDash val="solid"/>
            <a:round/>
            <a:headEnd type="none" w="med" len="med"/>
            <a:tailEnd type="none"/>
          </a:ln>
          <a:effectLst/>
        </p:spPr>
      </p:cxnSp>
      <p:cxnSp>
        <p:nvCxnSpPr>
          <p:cNvPr id="21" name="Straight Connector 20"/>
          <p:cNvCxnSpPr/>
          <p:nvPr/>
        </p:nvCxnSpPr>
        <p:spPr bwMode="auto">
          <a:xfrm>
            <a:off x="476250" y="1371914"/>
            <a:ext cx="457200" cy="0"/>
          </a:xfrm>
          <a:prstGeom prst="line">
            <a:avLst/>
          </a:prstGeom>
          <a:solidFill>
            <a:srgbClr val="3656AB"/>
          </a:solidFill>
          <a:ln w="12700" cap="flat" cmpd="sng" algn="ctr">
            <a:solidFill>
              <a:schemeClr val="accent1"/>
            </a:solidFill>
            <a:prstDash val="solid"/>
            <a:round/>
            <a:headEnd type="none" w="med" len="med"/>
            <a:tailEnd type="none"/>
          </a:ln>
          <a:effectLst/>
        </p:spPr>
      </p:cxnSp>
      <p:cxnSp>
        <p:nvCxnSpPr>
          <p:cNvPr id="22" name="Straight Connector 21"/>
          <p:cNvCxnSpPr/>
          <p:nvPr/>
        </p:nvCxnSpPr>
        <p:spPr bwMode="auto">
          <a:xfrm>
            <a:off x="476250" y="1371914"/>
            <a:ext cx="457200" cy="0"/>
          </a:xfrm>
          <a:prstGeom prst="line">
            <a:avLst/>
          </a:prstGeom>
          <a:solidFill>
            <a:srgbClr val="3656AB"/>
          </a:solidFill>
          <a:ln w="12700" cap="flat" cmpd="sng" algn="ctr">
            <a:solidFill>
              <a:schemeClr val="accent1"/>
            </a:solidFill>
            <a:prstDash val="solid"/>
            <a:round/>
            <a:headEnd type="none" w="med" len="med"/>
            <a:tailEnd type="none"/>
          </a:ln>
          <a:effectLst/>
        </p:spPr>
      </p:cxnSp>
      <p:cxnSp>
        <p:nvCxnSpPr>
          <p:cNvPr id="23" name="Straight Connector 22"/>
          <p:cNvCxnSpPr/>
          <p:nvPr/>
        </p:nvCxnSpPr>
        <p:spPr bwMode="auto">
          <a:xfrm>
            <a:off x="476250" y="1371914"/>
            <a:ext cx="457200" cy="0"/>
          </a:xfrm>
          <a:prstGeom prst="line">
            <a:avLst/>
          </a:prstGeom>
          <a:solidFill>
            <a:srgbClr val="3656AB"/>
          </a:solidFill>
          <a:ln w="12700" cap="flat" cmpd="sng" algn="ctr">
            <a:solidFill>
              <a:schemeClr val="accent1"/>
            </a:solidFill>
            <a:prstDash val="solid"/>
            <a:round/>
            <a:headEnd type="none" w="med" len="med"/>
            <a:tailEnd type="none"/>
          </a:ln>
          <a:effectLst/>
        </p:spPr>
      </p:cxnSp>
      <p:cxnSp>
        <p:nvCxnSpPr>
          <p:cNvPr id="24" name="Straight Connector 23"/>
          <p:cNvCxnSpPr/>
          <p:nvPr/>
        </p:nvCxnSpPr>
        <p:spPr bwMode="auto">
          <a:xfrm>
            <a:off x="476250" y="1371914"/>
            <a:ext cx="457200" cy="0"/>
          </a:xfrm>
          <a:prstGeom prst="line">
            <a:avLst/>
          </a:prstGeom>
          <a:solidFill>
            <a:srgbClr val="3656AB"/>
          </a:solidFill>
          <a:ln w="12700" cap="flat" cmpd="sng" algn="ctr">
            <a:solidFill>
              <a:schemeClr val="accent1"/>
            </a:solidFill>
            <a:prstDash val="solid"/>
            <a:round/>
            <a:headEnd type="none" w="med" len="med"/>
            <a:tailEnd type="none"/>
          </a:ln>
          <a:effectLst/>
        </p:spPr>
      </p:cxnSp>
      <p:cxnSp>
        <p:nvCxnSpPr>
          <p:cNvPr id="25" name="Straight Connector 24"/>
          <p:cNvCxnSpPr/>
          <p:nvPr/>
        </p:nvCxnSpPr>
        <p:spPr bwMode="auto">
          <a:xfrm>
            <a:off x="476250" y="1371914"/>
            <a:ext cx="457200" cy="0"/>
          </a:xfrm>
          <a:prstGeom prst="line">
            <a:avLst/>
          </a:prstGeom>
          <a:solidFill>
            <a:srgbClr val="3656AB"/>
          </a:solidFill>
          <a:ln w="12700" cap="flat" cmpd="sng" algn="ctr">
            <a:solidFill>
              <a:schemeClr val="accent1"/>
            </a:solidFill>
            <a:prstDash val="solid"/>
            <a:round/>
            <a:headEnd type="none" w="med" len="med"/>
            <a:tailEnd type="none"/>
          </a:ln>
          <a:effectLst/>
        </p:spPr>
      </p:cxnSp>
      <p:cxnSp>
        <p:nvCxnSpPr>
          <p:cNvPr id="26" name="Straight Connector 25"/>
          <p:cNvCxnSpPr/>
          <p:nvPr/>
        </p:nvCxnSpPr>
        <p:spPr bwMode="auto">
          <a:xfrm>
            <a:off x="476250" y="1371914"/>
            <a:ext cx="457200" cy="0"/>
          </a:xfrm>
          <a:prstGeom prst="line">
            <a:avLst/>
          </a:prstGeom>
          <a:solidFill>
            <a:srgbClr val="3656AB"/>
          </a:solidFill>
          <a:ln w="12700" cap="flat" cmpd="sng" algn="ctr">
            <a:solidFill>
              <a:schemeClr val="accent1"/>
            </a:solidFill>
            <a:prstDash val="solid"/>
            <a:round/>
            <a:headEnd type="none" w="med" len="med"/>
            <a:tailEnd type="none"/>
          </a:ln>
          <a:effectLst/>
        </p:spPr>
      </p:cxnSp>
      <p:cxnSp>
        <p:nvCxnSpPr>
          <p:cNvPr id="27" name="Straight Connector 26"/>
          <p:cNvCxnSpPr/>
          <p:nvPr/>
        </p:nvCxnSpPr>
        <p:spPr bwMode="auto">
          <a:xfrm>
            <a:off x="476250" y="1371914"/>
            <a:ext cx="457200" cy="0"/>
          </a:xfrm>
          <a:prstGeom prst="line">
            <a:avLst/>
          </a:prstGeom>
          <a:solidFill>
            <a:srgbClr val="3656AB"/>
          </a:solidFill>
          <a:ln w="12700" cap="flat" cmpd="sng" algn="ctr">
            <a:solidFill>
              <a:schemeClr val="accent1"/>
            </a:solidFill>
            <a:prstDash val="solid"/>
            <a:round/>
            <a:headEnd type="none" w="med" len="med"/>
            <a:tailEnd type="none"/>
          </a:ln>
          <a:effectLst/>
        </p:spPr>
      </p:cxnSp>
      <p:cxnSp>
        <p:nvCxnSpPr>
          <p:cNvPr id="28" name="Straight Connector 27"/>
          <p:cNvCxnSpPr/>
          <p:nvPr/>
        </p:nvCxnSpPr>
        <p:spPr bwMode="auto">
          <a:xfrm>
            <a:off x="476250" y="1371914"/>
            <a:ext cx="457200" cy="0"/>
          </a:xfrm>
          <a:prstGeom prst="line">
            <a:avLst/>
          </a:prstGeom>
          <a:solidFill>
            <a:srgbClr val="3656AB"/>
          </a:solidFill>
          <a:ln w="12700" cap="flat" cmpd="sng" algn="ctr">
            <a:solidFill>
              <a:schemeClr val="accent1"/>
            </a:solidFill>
            <a:prstDash val="solid"/>
            <a:round/>
            <a:headEnd type="none" w="med" len="med"/>
            <a:tailEnd type="none"/>
          </a:ln>
          <a:effectLst/>
        </p:spPr>
      </p:cxnSp>
      <p:cxnSp>
        <p:nvCxnSpPr>
          <p:cNvPr id="29" name="Straight Connector 28"/>
          <p:cNvCxnSpPr/>
          <p:nvPr/>
        </p:nvCxnSpPr>
        <p:spPr bwMode="auto">
          <a:xfrm>
            <a:off x="476250" y="1371914"/>
            <a:ext cx="457200" cy="0"/>
          </a:xfrm>
          <a:prstGeom prst="line">
            <a:avLst/>
          </a:prstGeom>
          <a:solidFill>
            <a:srgbClr val="3656AB"/>
          </a:solidFill>
          <a:ln w="12700" cap="flat" cmpd="sng" algn="ctr">
            <a:solidFill>
              <a:schemeClr val="accent1"/>
            </a:solidFill>
            <a:prstDash val="solid"/>
            <a:round/>
            <a:headEnd type="none" w="med" len="med"/>
            <a:tailEnd type="none"/>
          </a:ln>
          <a:effectLst/>
        </p:spPr>
      </p:cxnSp>
      <p:cxnSp>
        <p:nvCxnSpPr>
          <p:cNvPr id="30" name="Straight Connector 29"/>
          <p:cNvCxnSpPr/>
          <p:nvPr/>
        </p:nvCxnSpPr>
        <p:spPr bwMode="auto">
          <a:xfrm>
            <a:off x="476250" y="1371914"/>
            <a:ext cx="457200" cy="0"/>
          </a:xfrm>
          <a:prstGeom prst="line">
            <a:avLst/>
          </a:prstGeom>
          <a:solidFill>
            <a:srgbClr val="3656AB"/>
          </a:solidFill>
          <a:ln w="12700" cap="flat" cmpd="sng" algn="ctr">
            <a:solidFill>
              <a:schemeClr val="accent1"/>
            </a:solidFill>
            <a:prstDash val="solid"/>
            <a:round/>
            <a:headEnd type="none" w="med" len="med"/>
            <a:tailEnd type="none"/>
          </a:ln>
          <a:effectLst/>
        </p:spPr>
      </p:cxnSp>
      <p:cxnSp>
        <p:nvCxnSpPr>
          <p:cNvPr id="31" name="Straight Connector 30"/>
          <p:cNvCxnSpPr/>
          <p:nvPr/>
        </p:nvCxnSpPr>
        <p:spPr bwMode="auto">
          <a:xfrm>
            <a:off x="476250" y="1371914"/>
            <a:ext cx="457200" cy="0"/>
          </a:xfrm>
          <a:prstGeom prst="line">
            <a:avLst/>
          </a:prstGeom>
          <a:solidFill>
            <a:srgbClr val="3656AB"/>
          </a:solidFill>
          <a:ln w="12700" cap="flat" cmpd="sng" algn="ctr">
            <a:solidFill>
              <a:schemeClr val="accent1"/>
            </a:solidFill>
            <a:prstDash val="solid"/>
            <a:round/>
            <a:headEnd type="none" w="med" len="med"/>
            <a:tailEnd type="none"/>
          </a:ln>
          <a:effectLst/>
        </p:spPr>
      </p:cxnSp>
      <p:cxnSp>
        <p:nvCxnSpPr>
          <p:cNvPr id="32" name="Straight Connector 31"/>
          <p:cNvCxnSpPr/>
          <p:nvPr/>
        </p:nvCxnSpPr>
        <p:spPr bwMode="auto">
          <a:xfrm>
            <a:off x="476250" y="1371914"/>
            <a:ext cx="457200" cy="0"/>
          </a:xfrm>
          <a:prstGeom prst="line">
            <a:avLst/>
          </a:prstGeom>
          <a:solidFill>
            <a:srgbClr val="3656AB"/>
          </a:solidFill>
          <a:ln w="12700" cap="flat" cmpd="sng" algn="ctr">
            <a:solidFill>
              <a:schemeClr val="accent1"/>
            </a:solidFill>
            <a:prstDash val="solid"/>
            <a:round/>
            <a:headEnd type="none" w="med" len="med"/>
            <a:tailEnd type="none"/>
          </a:ln>
          <a:effectLst/>
        </p:spPr>
      </p:cxnSp>
      <p:cxnSp>
        <p:nvCxnSpPr>
          <p:cNvPr id="33" name="Straight Connector 32"/>
          <p:cNvCxnSpPr/>
          <p:nvPr/>
        </p:nvCxnSpPr>
        <p:spPr bwMode="auto">
          <a:xfrm>
            <a:off x="476250" y="1371914"/>
            <a:ext cx="457200" cy="0"/>
          </a:xfrm>
          <a:prstGeom prst="line">
            <a:avLst/>
          </a:prstGeom>
          <a:solidFill>
            <a:srgbClr val="3656AB"/>
          </a:solidFill>
          <a:ln w="12700" cap="flat" cmpd="sng" algn="ctr">
            <a:solidFill>
              <a:schemeClr val="accent1"/>
            </a:solidFill>
            <a:prstDash val="solid"/>
            <a:round/>
            <a:headEnd type="none" w="med" len="med"/>
            <a:tailEnd type="none"/>
          </a:ln>
          <a:effectLst/>
        </p:spPr>
      </p:cxnSp>
      <p:cxnSp>
        <p:nvCxnSpPr>
          <p:cNvPr id="34" name="Straight Connector 33"/>
          <p:cNvCxnSpPr/>
          <p:nvPr/>
        </p:nvCxnSpPr>
        <p:spPr bwMode="auto">
          <a:xfrm>
            <a:off x="476250" y="1371914"/>
            <a:ext cx="457200" cy="0"/>
          </a:xfrm>
          <a:prstGeom prst="line">
            <a:avLst/>
          </a:prstGeom>
          <a:solidFill>
            <a:srgbClr val="3656AB"/>
          </a:solidFill>
          <a:ln w="12700" cap="flat" cmpd="sng" algn="ctr">
            <a:solidFill>
              <a:schemeClr val="accent1"/>
            </a:solidFill>
            <a:prstDash val="solid"/>
            <a:round/>
            <a:headEnd type="none" w="med" len="med"/>
            <a:tailEnd type="none"/>
          </a:ln>
          <a:effectLst/>
        </p:spPr>
      </p:cxnSp>
      <p:cxnSp>
        <p:nvCxnSpPr>
          <p:cNvPr id="35" name="Straight Connector 34"/>
          <p:cNvCxnSpPr/>
          <p:nvPr/>
        </p:nvCxnSpPr>
        <p:spPr bwMode="auto">
          <a:xfrm>
            <a:off x="476250" y="1371914"/>
            <a:ext cx="457200" cy="0"/>
          </a:xfrm>
          <a:prstGeom prst="line">
            <a:avLst/>
          </a:prstGeom>
          <a:solidFill>
            <a:srgbClr val="3656AB"/>
          </a:solidFill>
          <a:ln w="12700" cap="flat" cmpd="sng" algn="ctr">
            <a:solidFill>
              <a:schemeClr val="accent1"/>
            </a:solidFill>
            <a:prstDash val="solid"/>
            <a:round/>
            <a:headEnd type="none" w="med" len="med"/>
            <a:tailEnd type="none"/>
          </a:ln>
          <a:effectLst/>
        </p:spPr>
      </p:cxnSp>
      <p:cxnSp>
        <p:nvCxnSpPr>
          <p:cNvPr id="36" name="Straight Connector 35"/>
          <p:cNvCxnSpPr/>
          <p:nvPr/>
        </p:nvCxnSpPr>
        <p:spPr bwMode="auto">
          <a:xfrm>
            <a:off x="476250" y="1371914"/>
            <a:ext cx="457200" cy="0"/>
          </a:xfrm>
          <a:prstGeom prst="line">
            <a:avLst/>
          </a:prstGeom>
          <a:solidFill>
            <a:srgbClr val="3656AB"/>
          </a:solidFill>
          <a:ln w="12700" cap="flat" cmpd="sng" algn="ctr">
            <a:solidFill>
              <a:schemeClr val="accent1"/>
            </a:solidFill>
            <a:prstDash val="solid"/>
            <a:round/>
            <a:headEnd type="none" w="med" len="med"/>
            <a:tailEnd type="none"/>
          </a:ln>
          <a:effectLst/>
        </p:spPr>
      </p:cxnSp>
      <p:cxnSp>
        <p:nvCxnSpPr>
          <p:cNvPr id="37" name="Straight Connector 36"/>
          <p:cNvCxnSpPr/>
          <p:nvPr/>
        </p:nvCxnSpPr>
        <p:spPr bwMode="auto">
          <a:xfrm>
            <a:off x="476250" y="1371914"/>
            <a:ext cx="457200" cy="0"/>
          </a:xfrm>
          <a:prstGeom prst="line">
            <a:avLst/>
          </a:prstGeom>
          <a:solidFill>
            <a:srgbClr val="3656AB"/>
          </a:solidFill>
          <a:ln w="12700" cap="flat" cmpd="sng" algn="ctr">
            <a:solidFill>
              <a:schemeClr val="accent1"/>
            </a:solidFill>
            <a:prstDash val="solid"/>
            <a:round/>
            <a:headEnd type="none" w="med" len="med"/>
            <a:tailEnd type="none"/>
          </a:ln>
          <a:effectLst/>
        </p:spPr>
      </p:cxnSp>
      <p:cxnSp>
        <p:nvCxnSpPr>
          <p:cNvPr id="38" name="Straight Connector 37"/>
          <p:cNvCxnSpPr/>
          <p:nvPr/>
        </p:nvCxnSpPr>
        <p:spPr bwMode="auto">
          <a:xfrm>
            <a:off x="476250" y="1371914"/>
            <a:ext cx="457200" cy="0"/>
          </a:xfrm>
          <a:prstGeom prst="line">
            <a:avLst/>
          </a:prstGeom>
          <a:solidFill>
            <a:srgbClr val="3656AB"/>
          </a:solidFill>
          <a:ln w="12700" cap="flat" cmpd="sng" algn="ctr">
            <a:solidFill>
              <a:schemeClr val="accent1"/>
            </a:solidFill>
            <a:prstDash val="solid"/>
            <a:round/>
            <a:headEnd type="none" w="med" len="med"/>
            <a:tailEnd type="none"/>
          </a:ln>
          <a:effectLst/>
        </p:spPr>
      </p:cxnSp>
      <p:cxnSp>
        <p:nvCxnSpPr>
          <p:cNvPr id="39" name="Straight Connector 38"/>
          <p:cNvCxnSpPr/>
          <p:nvPr userDrawn="1"/>
        </p:nvCxnSpPr>
        <p:spPr bwMode="auto">
          <a:xfrm>
            <a:off x="476250" y="1371914"/>
            <a:ext cx="457200" cy="0"/>
          </a:xfrm>
          <a:prstGeom prst="line">
            <a:avLst/>
          </a:prstGeom>
          <a:solidFill>
            <a:srgbClr val="3656AB"/>
          </a:solidFill>
          <a:ln w="12700" cap="flat" cmpd="sng" algn="ctr">
            <a:solidFill>
              <a:schemeClr val="accent1"/>
            </a:solidFill>
            <a:prstDash val="solid"/>
            <a:round/>
            <a:headEnd type="none" w="med" len="med"/>
            <a:tailEnd type="none"/>
          </a:ln>
          <a:effectLst/>
        </p:spPr>
      </p:cxnSp>
      <p:cxnSp>
        <p:nvCxnSpPr>
          <p:cNvPr id="40" name="Straight Connector 39"/>
          <p:cNvCxnSpPr/>
          <p:nvPr userDrawn="1"/>
        </p:nvCxnSpPr>
        <p:spPr bwMode="auto">
          <a:xfrm>
            <a:off x="476250" y="1371914"/>
            <a:ext cx="457200" cy="0"/>
          </a:xfrm>
          <a:prstGeom prst="line">
            <a:avLst/>
          </a:prstGeom>
          <a:solidFill>
            <a:srgbClr val="3656AB"/>
          </a:solidFill>
          <a:ln w="12700" cap="flat" cmpd="sng" algn="ctr">
            <a:solidFill>
              <a:schemeClr val="accent1"/>
            </a:solidFill>
            <a:prstDash val="solid"/>
            <a:round/>
            <a:headEnd type="none" w="med" len="med"/>
            <a:tailEnd type="none"/>
          </a:ln>
          <a:effectLst/>
        </p:spPr>
      </p:cxnSp>
    </p:spTree>
    <p:extLst>
      <p:ext uri="{BB962C8B-B14F-4D97-AF65-F5344CB8AC3E}">
        <p14:creationId xmlns:p14="http://schemas.microsoft.com/office/powerpoint/2010/main" val="1020562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CEEE167-D4D3-4484-A497-B226045558A5}" type="datetimeFigureOut">
              <a:rPr lang="en-US" smtClean="0"/>
              <a:pPr/>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CEEE167-D4D3-4484-A497-B226045558A5}" type="datetimeFigureOut">
              <a:rPr lang="en-US" smtClean="0"/>
              <a:pPr/>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CEEE167-D4D3-4484-A497-B226045558A5}" type="datetimeFigureOut">
              <a:rPr lang="en-US" smtClean="0"/>
              <a:pPr/>
              <a:t>8/31/2016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40186-D125-4B08-B083-F8FB047E918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CEEE167-D4D3-4484-A497-B226045558A5}" type="datetimeFigureOut">
              <a:rPr lang="en-US" smtClean="0"/>
              <a:pPr/>
              <a:t>8/31/2016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F40186-D125-4B08-B083-F8FB047E918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4CEEE167-D4D3-4484-A497-B226045558A5}" type="datetimeFigureOut">
              <a:rPr lang="en-US" smtClean="0"/>
              <a:pPr/>
              <a:t>8/31/2016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F40186-D125-4B08-B083-F8FB047E918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4CEEE167-D4D3-4484-A497-B226045558A5}" type="datetimeFigureOut">
              <a:rPr lang="en-US" smtClean="0"/>
              <a:pPr/>
              <a:t>8/31/2016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F40186-D125-4B08-B083-F8FB047E9181}"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CEEE167-D4D3-4484-A497-B226045558A5}" type="datetimeFigureOut">
              <a:rPr lang="en-US" smtClean="0"/>
              <a:pPr/>
              <a:t>8/31/2016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40186-D125-4B08-B083-F8FB047E918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4CEEE167-D4D3-4484-A497-B226045558A5}" type="datetimeFigureOut">
              <a:rPr lang="en-US" smtClean="0"/>
              <a:pPr/>
              <a:t>8/31/2016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40186-D125-4B08-B083-F8FB047E9181}"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CEEE167-D4D3-4484-A497-B226045558A5}" type="datetimeFigureOut">
              <a:rPr lang="en-US" smtClean="0"/>
              <a:pPr/>
              <a:t>8/31/2016</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8" Type="http://schemas.openxmlformats.org/officeDocument/2006/relationships/hyperlink" Target="mailto:ppartlow@esciencesinc.com" TargetMode="External"/><Relationship Id="rId3" Type="http://schemas.openxmlformats.org/officeDocument/2006/relationships/hyperlink" Target="mailto:amanda.brock@henlaw.com" TargetMode="External"/><Relationship Id="rId7" Type="http://schemas.openxmlformats.org/officeDocument/2006/relationships/image" Target="../media/image46.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hyperlink" Target="mailto:dhalsey@whitecase.com" TargetMode="External"/><Relationship Id="rId4" Type="http://schemas.openxmlformats.org/officeDocument/2006/relationships/hyperlink" Target="mailto:along@deanmead.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8153400" cy="2691384"/>
          </a:xfrm>
        </p:spPr>
        <p:txBody>
          <a:bodyPr>
            <a:normAutofit fontScale="90000"/>
          </a:bodyPr>
          <a:lstStyle/>
          <a:p>
            <a:pPr algn="ctr"/>
            <a:r>
              <a:rPr lang="en-US" b="1" dirty="0"/>
              <a:t>Maneuvering Through the </a:t>
            </a:r>
            <a:br>
              <a:rPr lang="en-US" b="1" dirty="0"/>
            </a:br>
            <a:r>
              <a:rPr lang="en-US" b="1" dirty="0"/>
              <a:t>Regulatory Process: </a:t>
            </a:r>
            <a:br>
              <a:rPr lang="en-US" b="1" dirty="0"/>
            </a:br>
            <a:r>
              <a:rPr lang="en-US" sz="4400" b="1" dirty="0"/>
              <a:t>Permitting, Compliance </a:t>
            </a:r>
            <a:br>
              <a:rPr lang="en-US" sz="4400" b="1" dirty="0"/>
            </a:br>
            <a:r>
              <a:rPr lang="en-US" sz="4400" b="1" dirty="0"/>
              <a:t>and Enforcement</a:t>
            </a:r>
          </a:p>
        </p:txBody>
      </p:sp>
      <p:sp>
        <p:nvSpPr>
          <p:cNvPr id="3" name="Subtitle 2"/>
          <p:cNvSpPr>
            <a:spLocks noGrp="1"/>
          </p:cNvSpPr>
          <p:nvPr>
            <p:ph type="subTitle" idx="1"/>
          </p:nvPr>
        </p:nvSpPr>
        <p:spPr>
          <a:xfrm>
            <a:off x="1066800" y="3048000"/>
            <a:ext cx="8077200" cy="3657600"/>
          </a:xfrm>
        </p:spPr>
        <p:txBody>
          <a:bodyPr>
            <a:normAutofit fontScale="92500" lnSpcReduction="20000"/>
          </a:bodyPr>
          <a:lstStyle/>
          <a:p>
            <a:pPr algn="ctr"/>
            <a:r>
              <a:rPr lang="en-US" sz="1500" dirty="0"/>
              <a:t>Presenters:</a:t>
            </a:r>
          </a:p>
          <a:p>
            <a:pPr algn="ctr">
              <a:lnSpc>
                <a:spcPct val="110000"/>
              </a:lnSpc>
            </a:pPr>
            <a:r>
              <a:rPr lang="en-US" b="1" dirty="0" smtClean="0"/>
              <a:t>Anna </a:t>
            </a:r>
            <a:r>
              <a:rPr lang="en-US" b="1" dirty="0"/>
              <a:t>H. Long</a:t>
            </a:r>
          </a:p>
          <a:p>
            <a:pPr algn="ctr">
              <a:lnSpc>
                <a:spcPct val="110000"/>
              </a:lnSpc>
            </a:pPr>
            <a:r>
              <a:rPr lang="en-US" sz="2200" i="1" dirty="0"/>
              <a:t>Dean, Mead, Egerton, </a:t>
            </a:r>
            <a:r>
              <a:rPr lang="en-US" sz="2200" i="1" dirty="0" err="1"/>
              <a:t>Bloodworth</a:t>
            </a:r>
            <a:r>
              <a:rPr lang="en-US" sz="2200" i="1" dirty="0"/>
              <a:t>, </a:t>
            </a:r>
            <a:r>
              <a:rPr lang="en-US" sz="2200" i="1" dirty="0" err="1"/>
              <a:t>Capouano</a:t>
            </a:r>
            <a:r>
              <a:rPr lang="en-US" sz="2200" i="1" dirty="0"/>
              <a:t>, &amp; </a:t>
            </a:r>
            <a:r>
              <a:rPr lang="en-US" sz="2200" i="1" dirty="0" err="1"/>
              <a:t>Bozarth</a:t>
            </a:r>
            <a:r>
              <a:rPr lang="en-US" sz="2200" i="1" dirty="0"/>
              <a:t>, P.A.</a:t>
            </a:r>
          </a:p>
          <a:p>
            <a:pPr algn="ctr">
              <a:lnSpc>
                <a:spcPct val="110000"/>
              </a:lnSpc>
            </a:pPr>
            <a:r>
              <a:rPr lang="en-US" b="1" dirty="0"/>
              <a:t>Amanda Brock</a:t>
            </a:r>
          </a:p>
          <a:p>
            <a:pPr algn="ctr">
              <a:lnSpc>
                <a:spcPct val="110000"/>
              </a:lnSpc>
            </a:pPr>
            <a:r>
              <a:rPr lang="en-US" sz="2400" i="1" dirty="0"/>
              <a:t>Henderson, Franklin, Starnes &amp; Holt, P.A.</a:t>
            </a:r>
          </a:p>
          <a:p>
            <a:pPr algn="ctr">
              <a:lnSpc>
                <a:spcPct val="110000"/>
              </a:lnSpc>
            </a:pPr>
            <a:r>
              <a:rPr lang="en-US" b="1" dirty="0"/>
              <a:t>Douglas M. Halsey</a:t>
            </a:r>
          </a:p>
          <a:p>
            <a:pPr algn="ctr">
              <a:lnSpc>
                <a:spcPct val="110000"/>
              </a:lnSpc>
            </a:pPr>
            <a:r>
              <a:rPr lang="en-US" sz="2400" i="1" dirty="0"/>
              <a:t>White &amp; Case</a:t>
            </a:r>
          </a:p>
          <a:p>
            <a:pPr algn="ctr">
              <a:lnSpc>
                <a:spcPct val="110000"/>
              </a:lnSpc>
            </a:pPr>
            <a:r>
              <a:rPr lang="en-US" b="1" dirty="0"/>
              <a:t>Peter K. Partlow, PE</a:t>
            </a:r>
          </a:p>
          <a:p>
            <a:pPr algn="ctr">
              <a:lnSpc>
                <a:spcPct val="110000"/>
              </a:lnSpc>
            </a:pPr>
            <a:r>
              <a:rPr lang="en-US" sz="2800" i="1" dirty="0"/>
              <a:t>E Sciences, </a:t>
            </a:r>
            <a:r>
              <a:rPr lang="en-US" sz="2800" i="1" dirty="0" smtClean="0"/>
              <a:t>Incorporated</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Lobbying Regulations</a:t>
            </a:r>
          </a:p>
        </p:txBody>
      </p:sp>
      <p:sp>
        <p:nvSpPr>
          <p:cNvPr id="3" name="Text Placeholder 2"/>
          <p:cNvSpPr>
            <a:spLocks noGrp="1"/>
          </p:cNvSpPr>
          <p:nvPr>
            <p:ph type="body" sz="quarter" idx="12"/>
          </p:nvPr>
        </p:nvSpPr>
        <p:spPr>
          <a:xfrm>
            <a:off x="1447800" y="1600200"/>
            <a:ext cx="7315200" cy="4953000"/>
          </a:xfrm>
        </p:spPr>
        <p:txBody>
          <a:bodyPr/>
          <a:lstStyle/>
          <a:p>
            <a:pPr marL="0" indent="0">
              <a:spcBef>
                <a:spcPts val="1200"/>
              </a:spcBef>
              <a:buNone/>
            </a:pPr>
            <a:r>
              <a:rPr lang="en-US" dirty="0"/>
              <a:t>Important to check local government regulations on lobbying and lobbyist registration and determine how those regulations are being interpreted and enforced.</a:t>
            </a:r>
          </a:p>
          <a:p>
            <a:pPr>
              <a:spcBef>
                <a:spcPts val="1200"/>
              </a:spcBef>
              <a:buFont typeface="Wingdings" panose="05000000000000000000" pitchFamily="2" charset="2"/>
              <a:buChar char="§"/>
            </a:pPr>
            <a:r>
              <a:rPr lang="en-US" dirty="0"/>
              <a:t>Overbroad lobbying regulations are sometimes so onerous that they are not consistently enforced.</a:t>
            </a:r>
          </a:p>
          <a:p>
            <a:pPr marL="0" indent="0">
              <a:buNone/>
            </a:pPr>
            <a:endParaRPr lang="en-US" dirty="0"/>
          </a:p>
        </p:txBody>
      </p:sp>
    </p:spTree>
    <p:extLst>
      <p:ext uri="{BB962C8B-B14F-4D97-AF65-F5344CB8AC3E}">
        <p14:creationId xmlns:p14="http://schemas.microsoft.com/office/powerpoint/2010/main" val="4124022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Lobbying Regulations</a:t>
            </a:r>
          </a:p>
        </p:txBody>
      </p:sp>
      <p:sp>
        <p:nvSpPr>
          <p:cNvPr id="3" name="Text Placeholder 2"/>
          <p:cNvSpPr>
            <a:spLocks noGrp="1"/>
          </p:cNvSpPr>
          <p:nvPr>
            <p:ph type="body" sz="quarter" idx="12"/>
          </p:nvPr>
        </p:nvSpPr>
        <p:spPr>
          <a:xfrm>
            <a:off x="1524000" y="1600200"/>
            <a:ext cx="7315200" cy="5029200"/>
          </a:xfrm>
        </p:spPr>
        <p:txBody>
          <a:bodyPr>
            <a:normAutofit/>
          </a:bodyPr>
          <a:lstStyle/>
          <a:p>
            <a:pPr marL="457200" indent="-457200"/>
            <a:r>
              <a:rPr lang="en-US" dirty="0"/>
              <a:t>Lobbying regulations apply to everyone, principals as well as agents.  Engineers, geologists, planners, and other professionals representing a client fall within most definitions of lobbyist.</a:t>
            </a:r>
          </a:p>
        </p:txBody>
      </p:sp>
    </p:spTree>
    <p:extLst>
      <p:ext uri="{BB962C8B-B14F-4D97-AF65-F5344CB8AC3E}">
        <p14:creationId xmlns:p14="http://schemas.microsoft.com/office/powerpoint/2010/main" val="1175846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Restrictions on Lawyers</a:t>
            </a:r>
          </a:p>
        </p:txBody>
      </p:sp>
      <p:sp>
        <p:nvSpPr>
          <p:cNvPr id="3" name="Text Placeholder 2"/>
          <p:cNvSpPr>
            <a:spLocks noGrp="1"/>
          </p:cNvSpPr>
          <p:nvPr>
            <p:ph type="body" sz="quarter" idx="12"/>
          </p:nvPr>
        </p:nvSpPr>
        <p:spPr>
          <a:xfrm>
            <a:off x="1447800" y="1371600"/>
            <a:ext cx="7467600" cy="4116462"/>
          </a:xfrm>
        </p:spPr>
        <p:txBody>
          <a:bodyPr>
            <a:noAutofit/>
          </a:bodyPr>
          <a:lstStyle/>
          <a:p>
            <a:pPr marL="457200" indent="-457200"/>
            <a:r>
              <a:rPr lang="en-US" sz="3000" dirty="0"/>
              <a:t>When there is litigation between a governmental agency and a regulated party, the lawyer for the regulated party may not talk to an employee of the governmental agency outside the presence of an attorney for the governmental agency.</a:t>
            </a:r>
          </a:p>
          <a:p>
            <a:pPr marL="457200" indent="-457200"/>
            <a:r>
              <a:rPr lang="en-US" sz="3000" dirty="0"/>
              <a:t>In 2014-2015, some local government lawyers sought to broaden this prohibition to include situations where the government and regulated entity are not involved in litigation.</a:t>
            </a:r>
          </a:p>
        </p:txBody>
      </p:sp>
    </p:spTree>
    <p:extLst>
      <p:ext uri="{BB962C8B-B14F-4D97-AF65-F5344CB8AC3E}">
        <p14:creationId xmlns:p14="http://schemas.microsoft.com/office/powerpoint/2010/main" val="989663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Restrictions on Lawyers</a:t>
            </a:r>
          </a:p>
        </p:txBody>
      </p:sp>
      <p:sp>
        <p:nvSpPr>
          <p:cNvPr id="3" name="Text Placeholder 2"/>
          <p:cNvSpPr>
            <a:spLocks noGrp="1"/>
          </p:cNvSpPr>
          <p:nvPr>
            <p:ph type="body" sz="quarter" idx="12"/>
          </p:nvPr>
        </p:nvSpPr>
        <p:spPr>
          <a:xfrm>
            <a:off x="1447800" y="1447800"/>
            <a:ext cx="7467600" cy="4953000"/>
          </a:xfrm>
        </p:spPr>
        <p:txBody>
          <a:bodyPr>
            <a:noAutofit/>
          </a:bodyPr>
          <a:lstStyle/>
          <a:p>
            <a:pPr marL="457200" indent="-457200"/>
            <a:r>
              <a:rPr lang="en-US" dirty="0"/>
              <a:t>After considerable debate, the Florida Bar rejected the proposed expansion of Rule 4-4.2 of the Rules of Professional Conduct.</a:t>
            </a:r>
          </a:p>
          <a:p>
            <a:pPr marL="457200" indent="-457200"/>
            <a:r>
              <a:rPr lang="en-US" dirty="0"/>
              <a:t>Though not required to do so by the Florida Bar Rules, there may be circumstances where there is no litigation, but it would be appropriate to invite a lawyer for the government to attend a meeting with staff.</a:t>
            </a:r>
          </a:p>
        </p:txBody>
      </p:sp>
    </p:spTree>
    <p:extLst>
      <p:ext uri="{BB962C8B-B14F-4D97-AF65-F5344CB8AC3E}">
        <p14:creationId xmlns:p14="http://schemas.microsoft.com/office/powerpoint/2010/main" val="2870456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idx="4294967295"/>
          </p:nvPr>
        </p:nvSpPr>
        <p:spPr>
          <a:xfrm>
            <a:off x="1143000" y="152400"/>
            <a:ext cx="7848600" cy="1371600"/>
          </a:xfrm>
        </p:spPr>
        <p:txBody>
          <a:bodyPr>
            <a:noAutofit/>
          </a:bodyPr>
          <a:lstStyle/>
          <a:p>
            <a:pPr marL="800100" indent="-800100"/>
            <a:r>
              <a:rPr lang="en-US" sz="4000" dirty="0" smtClean="0"/>
              <a:t>10. 	Take </a:t>
            </a:r>
            <a:r>
              <a:rPr lang="en-US" sz="4000" dirty="0"/>
              <a:t>Time to Know the </a:t>
            </a:r>
            <a:r>
              <a:rPr lang="en-US" sz="4000" dirty="0" smtClean="0"/>
              <a:t>Facts  </a:t>
            </a:r>
            <a:r>
              <a:rPr lang="en-US" sz="4000" dirty="0"/>
              <a:t>from </a:t>
            </a:r>
            <a:r>
              <a:rPr lang="en-US" sz="4000" dirty="0" smtClean="0"/>
              <a:t>Both </a:t>
            </a:r>
            <a:r>
              <a:rPr lang="en-US" sz="4000" dirty="0"/>
              <a:t>P</a:t>
            </a:r>
            <a:r>
              <a:rPr lang="en-US" sz="4000" dirty="0" smtClean="0"/>
              <a:t>erspectives</a:t>
            </a:r>
            <a:endParaRPr lang="en-US" sz="4000" dirty="0"/>
          </a:p>
        </p:txBody>
      </p:sp>
      <p:sp>
        <p:nvSpPr>
          <p:cNvPr id="145411" name="Rectangle 3"/>
          <p:cNvSpPr>
            <a:spLocks noGrp="1" noChangeArrowheads="1"/>
          </p:cNvSpPr>
          <p:nvPr>
            <p:ph idx="4294967295"/>
          </p:nvPr>
        </p:nvSpPr>
        <p:spPr>
          <a:xfrm>
            <a:off x="1143000" y="1752600"/>
            <a:ext cx="7848600" cy="4525963"/>
          </a:xfrm>
        </p:spPr>
        <p:txBody>
          <a:bodyPr/>
          <a:lstStyle/>
          <a:p>
            <a:pPr marL="457200" indent="-457200"/>
            <a:r>
              <a:rPr lang="en-US" dirty="0"/>
              <a:t>There are at least two sides to every story and somewhere in between is </a:t>
            </a:r>
            <a:r>
              <a:rPr lang="en-US" dirty="0" smtClean="0"/>
              <a:t>what </a:t>
            </a:r>
            <a:r>
              <a:rPr lang="en-US" dirty="0"/>
              <a:t>really happened.</a:t>
            </a:r>
          </a:p>
          <a:p>
            <a:pPr>
              <a:buFont typeface="Tahoma" charset="0"/>
              <a:buNone/>
            </a:pPr>
            <a:endParaRPr lang="en-US" dirty="0"/>
          </a:p>
        </p:txBody>
      </p:sp>
    </p:spTree>
    <p:extLst>
      <p:ext uri="{BB962C8B-B14F-4D97-AF65-F5344CB8AC3E}">
        <p14:creationId xmlns:p14="http://schemas.microsoft.com/office/powerpoint/2010/main" val="1769576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52400"/>
            <a:ext cx="7498080" cy="1143000"/>
          </a:xfrm>
        </p:spPr>
        <p:txBody>
          <a:bodyPr/>
          <a:lstStyle/>
          <a:p>
            <a:r>
              <a:rPr lang="en-US" dirty="0" smtClean="0"/>
              <a:t>Duty to Investigate</a:t>
            </a:r>
            <a:endParaRPr lang="en-US" dirty="0"/>
          </a:p>
        </p:txBody>
      </p:sp>
      <p:sp>
        <p:nvSpPr>
          <p:cNvPr id="4" name="Content Placeholder 3"/>
          <p:cNvSpPr>
            <a:spLocks noGrp="1"/>
          </p:cNvSpPr>
          <p:nvPr>
            <p:ph sz="half" idx="2"/>
          </p:nvPr>
        </p:nvSpPr>
        <p:spPr>
          <a:xfrm>
            <a:off x="5276088" y="1524000"/>
            <a:ext cx="3657600" cy="5105400"/>
          </a:xfrm>
        </p:spPr>
        <p:txBody>
          <a:bodyPr>
            <a:normAutofit/>
          </a:bodyPr>
          <a:lstStyle/>
          <a:p>
            <a:pPr marL="457200" indent="-457200"/>
            <a:r>
              <a:rPr lang="en-US" dirty="0" smtClean="0"/>
              <a:t>Never assume that everything you are told is the whole truth</a:t>
            </a:r>
          </a:p>
          <a:p>
            <a:pPr marL="457200" indent="-457200"/>
            <a:r>
              <a:rPr lang="en-US" dirty="0" smtClean="0"/>
              <a:t>Review any case files, meeting notes, or other information to get a clear picture</a:t>
            </a:r>
          </a:p>
          <a:p>
            <a:pPr marL="457200" indent="-457200"/>
            <a:r>
              <a:rPr lang="en-US" dirty="0" smtClean="0"/>
              <a:t>Technology is your friend: Google Earth is a great tool!</a:t>
            </a:r>
            <a:endParaRPr lang="en-US" dirty="0"/>
          </a:p>
        </p:txBody>
      </p:sp>
      <p:pic>
        <p:nvPicPr>
          <p:cNvPr id="1026" name="Picture 2" descr="http://www.teapartytribune.com/wp-content/uploads/2013/07/truth-defini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560" y="4343400"/>
            <a:ext cx="3454400" cy="2072641"/>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752600" y="1371600"/>
            <a:ext cx="2692400" cy="2692400"/>
          </a:xfrm>
        </p:spPr>
      </p:pic>
    </p:spTree>
    <p:extLst>
      <p:ext uri="{BB962C8B-B14F-4D97-AF65-F5344CB8AC3E}">
        <p14:creationId xmlns:p14="http://schemas.microsoft.com/office/powerpoint/2010/main" val="2062130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 it: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133600"/>
            <a:ext cx="7994755" cy="3048000"/>
          </a:xfrm>
        </p:spPr>
      </p:pic>
    </p:spTree>
    <p:extLst>
      <p:ext uri="{BB962C8B-B14F-4D97-AF65-F5344CB8AC3E}">
        <p14:creationId xmlns:p14="http://schemas.microsoft.com/office/powerpoint/2010/main" val="1445819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4643888" y="3483804"/>
            <a:ext cx="4500112" cy="3374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4643888" y="0"/>
            <a:ext cx="4500112" cy="3374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17870" cy="3388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96" y="3474640"/>
            <a:ext cx="4504374" cy="3378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5336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81100" y="228600"/>
            <a:ext cx="7848600" cy="762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9. 	Do your </a:t>
            </a:r>
            <a:r>
              <a:rPr kumimoji="0" lang="en-US" altLang="en-US" sz="4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Research</a:t>
            </a:r>
            <a:endParaRPr kumimoji="0" lang="en-US" alt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 name="Rectangle 3"/>
          <p:cNvSpPr txBox="1">
            <a:spLocks noChangeArrowheads="1"/>
          </p:cNvSpPr>
          <p:nvPr/>
        </p:nvSpPr>
        <p:spPr>
          <a:xfrm>
            <a:off x="1181100" y="1371598"/>
            <a:ext cx="7315200" cy="4530725"/>
          </a:xfrm>
          <a:prstGeom prst="rect">
            <a:avLst/>
          </a:prstGeom>
        </p:spPr>
        <p:txBody>
          <a:bodyPr/>
          <a:lstStyle/>
          <a:p>
            <a:pPr marL="457200" marR="0" lvl="0" indent="-457200" algn="l" defTabSz="914400" rtl="0" eaLnBrk="1" fontAlgn="auto" latinLnBrk="0" hangingPunct="1">
              <a:lnSpc>
                <a:spcPct val="100000"/>
              </a:lnSpc>
              <a:spcBef>
                <a:spcPts val="1200"/>
              </a:spcBef>
              <a:spcAft>
                <a:spcPts val="0"/>
              </a:spcAft>
              <a:buClr>
                <a:schemeClr val="accent1"/>
              </a:buClr>
              <a:buSzPct val="80000"/>
              <a:buFont typeface="Wingdings 2"/>
              <a:buChar char=""/>
              <a:tabLst/>
              <a:defRPr/>
            </a:pPr>
            <a:r>
              <a:rPr kumimoji="0" lang="en-US" altLang="en-US" sz="3200" b="0" i="0" u="none" strike="noStrike" kern="1200" cap="none" spc="0" normalizeH="0" baseline="0" noProof="0" dirty="0">
                <a:ln>
                  <a:noFill/>
                </a:ln>
                <a:solidFill>
                  <a:schemeClr val="tx1"/>
                </a:solidFill>
                <a:effectLst/>
                <a:uLnTx/>
                <a:uFillTx/>
                <a:latin typeface="+mn-lt"/>
                <a:ea typeface="+mn-ea"/>
                <a:cs typeface="+mn-cs"/>
              </a:rPr>
              <a:t>How serious is the issue?</a:t>
            </a:r>
          </a:p>
          <a:p>
            <a:pPr marL="457200" marR="0" lvl="0" indent="-457200" algn="l" defTabSz="914400" rtl="0" eaLnBrk="1" fontAlgn="auto" latinLnBrk="0" hangingPunct="1">
              <a:lnSpc>
                <a:spcPct val="100000"/>
              </a:lnSpc>
              <a:spcBef>
                <a:spcPts val="1200"/>
              </a:spcBef>
              <a:spcAft>
                <a:spcPts val="0"/>
              </a:spcAft>
              <a:buClr>
                <a:schemeClr val="accent1"/>
              </a:buClr>
              <a:buSzPct val="80000"/>
              <a:buFont typeface="Wingdings 2"/>
              <a:buChar char=""/>
              <a:tabLst/>
              <a:defRPr/>
            </a:pPr>
            <a:r>
              <a:rPr kumimoji="0" lang="en-US" altLang="en-US" sz="3200" b="0" i="0" u="none" strike="noStrike" kern="1200" cap="none" spc="0" normalizeH="0" baseline="0" noProof="0" dirty="0">
                <a:ln>
                  <a:noFill/>
                </a:ln>
                <a:solidFill>
                  <a:schemeClr val="tx1"/>
                </a:solidFill>
                <a:effectLst/>
                <a:uLnTx/>
                <a:uFillTx/>
                <a:latin typeface="+mn-lt"/>
                <a:ea typeface="+mn-ea"/>
                <a:cs typeface="+mn-cs"/>
              </a:rPr>
              <a:t>Don’t underestimate the consequences.</a:t>
            </a:r>
          </a:p>
          <a:p>
            <a:pPr marL="457200" marR="0" lvl="0" indent="-457200" algn="l" defTabSz="914400" rtl="0" eaLnBrk="1" fontAlgn="auto" latinLnBrk="0" hangingPunct="1">
              <a:lnSpc>
                <a:spcPct val="100000"/>
              </a:lnSpc>
              <a:spcBef>
                <a:spcPts val="1200"/>
              </a:spcBef>
              <a:spcAft>
                <a:spcPts val="0"/>
              </a:spcAft>
              <a:buClr>
                <a:schemeClr val="accent1"/>
              </a:buClr>
              <a:buSzPct val="80000"/>
              <a:buFont typeface="Wingdings 2"/>
              <a:buChar char=""/>
              <a:tabLst/>
              <a:defRPr/>
            </a:pPr>
            <a:r>
              <a:rPr kumimoji="0" lang="en-US" altLang="en-US" sz="3200" b="0" i="0" u="none" strike="noStrike" kern="1200" cap="none" spc="0" normalizeH="0" baseline="0" noProof="0" dirty="0">
                <a:ln>
                  <a:noFill/>
                </a:ln>
                <a:solidFill>
                  <a:schemeClr val="tx1"/>
                </a:solidFill>
                <a:effectLst/>
                <a:uLnTx/>
                <a:uFillTx/>
                <a:latin typeface="+mn-lt"/>
                <a:ea typeface="+mn-ea"/>
                <a:cs typeface="+mn-cs"/>
              </a:rPr>
              <a:t>What are you agreeing to?</a:t>
            </a:r>
          </a:p>
          <a:p>
            <a:pPr marL="640080" marR="0" lvl="1" indent="-237744" algn="l" defTabSz="914400" rtl="0" eaLnBrk="1" fontAlgn="auto" latinLnBrk="0" hangingPunct="1">
              <a:lnSpc>
                <a:spcPct val="100000"/>
              </a:lnSpc>
              <a:spcBef>
                <a:spcPts val="1200"/>
              </a:spcBef>
              <a:spcAft>
                <a:spcPts val="0"/>
              </a:spcAft>
              <a:buClr>
                <a:schemeClr val="accent1"/>
              </a:buClr>
              <a:buSzTx/>
              <a:buFont typeface="Verdana"/>
              <a:buChar char="◦"/>
              <a:tabLst/>
              <a:defRPr/>
            </a:pPr>
            <a:r>
              <a:rPr kumimoji="0" lang="en-US" altLang="en-US" sz="2800" b="0" i="0" u="none" strike="noStrike" kern="1200" cap="none" spc="0" normalizeH="0" baseline="0" noProof="0" dirty="0">
                <a:ln>
                  <a:noFill/>
                </a:ln>
                <a:solidFill>
                  <a:schemeClr val="tx1"/>
                </a:solidFill>
                <a:effectLst/>
                <a:uLnTx/>
                <a:uFillTx/>
                <a:latin typeface="+mn-lt"/>
                <a:ea typeface="+mn-ea"/>
                <a:cs typeface="+mn-cs"/>
              </a:rPr>
              <a:t>A consent order can be very onerous</a:t>
            </a:r>
          </a:p>
          <a:p>
            <a:pPr marL="457200" marR="0" lvl="1" indent="0" algn="l" defTabSz="914400" rtl="0" eaLnBrk="1" fontAlgn="auto" latinLnBrk="0" hangingPunct="1">
              <a:lnSpc>
                <a:spcPct val="100000"/>
              </a:lnSpc>
              <a:spcBef>
                <a:spcPts val="550"/>
              </a:spcBef>
              <a:spcAft>
                <a:spcPts val="0"/>
              </a:spcAft>
              <a:buClr>
                <a:schemeClr val="accent1"/>
              </a:buClr>
              <a:buSzTx/>
              <a:buFontTx/>
              <a:buNone/>
              <a:tabLst/>
              <a:defRPr/>
            </a:pPr>
            <a:endParaRPr kumimoji="0" lang="en-US" alt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12291" name="Picture 3" descr="C:\Users\Along\Desktop\Signing-Contrac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084"/>
          <a:stretch/>
        </p:blipFill>
        <p:spPr bwMode="auto">
          <a:xfrm>
            <a:off x="6019800" y="5562600"/>
            <a:ext cx="1905000" cy="101092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Along\Desktop\imagesCALCKDD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4560" y="4135120"/>
            <a:ext cx="1920240" cy="13127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genewhitehead.com/gwwp-suitcase/uploads/road-sig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2160" y="4135120"/>
            <a:ext cx="3659029"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219200" y="228600"/>
            <a:ext cx="749808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Do your Research	</a:t>
            </a:r>
          </a:p>
        </p:txBody>
      </p:sp>
      <p:grpSp>
        <p:nvGrpSpPr>
          <p:cNvPr id="6" name="Group 5"/>
          <p:cNvGrpSpPr/>
          <p:nvPr/>
        </p:nvGrpSpPr>
        <p:grpSpPr>
          <a:xfrm>
            <a:off x="4648200" y="2122002"/>
            <a:ext cx="4288160" cy="3440598"/>
            <a:chOff x="3027040" y="3667124"/>
            <a:chExt cx="3830960" cy="3080084"/>
          </a:xfrm>
        </p:grpSpPr>
        <p:pic>
          <p:nvPicPr>
            <p:cNvPr id="13314" name="Picture 2" descr="C:\Users\Along\Desktop\ss6_1-dictionary%20intro_clip_image0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7040" y="3667124"/>
              <a:ext cx="3800104" cy="30800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629400" y="3810000"/>
              <a:ext cx="228600" cy="190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3"/>
          <p:cNvSpPr txBox="1">
            <a:spLocks noChangeArrowheads="1"/>
          </p:cNvSpPr>
          <p:nvPr/>
        </p:nvSpPr>
        <p:spPr>
          <a:xfrm>
            <a:off x="1295400" y="1219200"/>
            <a:ext cx="3672840" cy="5181600"/>
          </a:xfrm>
          <a:prstGeom prst="rect">
            <a:avLst/>
          </a:prstGeom>
        </p:spPr>
        <p:txBody>
          <a:bodyPr/>
          <a:lstStyle/>
          <a:p>
            <a:pPr marL="455613" marR="0" lvl="0" indent="-455613"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altLang="en-US" sz="3200" b="0" i="0" u="none" strike="noStrike" kern="1200" cap="none" spc="0" normalizeH="0" baseline="0" noProof="0" dirty="0">
                <a:ln>
                  <a:noFill/>
                </a:ln>
                <a:solidFill>
                  <a:schemeClr val="tx1"/>
                </a:solidFill>
                <a:effectLst/>
                <a:uLnTx/>
                <a:uFillTx/>
                <a:latin typeface="+mn-lt"/>
                <a:ea typeface="+mn-ea"/>
                <a:cs typeface="+mn-cs"/>
              </a:rPr>
              <a:t>Understand </a:t>
            </a:r>
            <a:r>
              <a:rPr kumimoji="0" lang="en-US" altLang="en-US" sz="3200" b="0" i="0" u="none" strike="noStrike" kern="1200" cap="none" spc="0" normalizeH="0" baseline="0" noProof="0" dirty="0" smtClean="0">
                <a:ln>
                  <a:noFill/>
                </a:ln>
                <a:solidFill>
                  <a:schemeClr val="tx1"/>
                </a:solidFill>
                <a:effectLst/>
                <a:uLnTx/>
                <a:uFillTx/>
                <a:latin typeface="+mn-lt"/>
                <a:ea typeface="+mn-ea"/>
                <a:cs typeface="+mn-cs"/>
              </a:rPr>
              <a:t/>
            </a:r>
            <a:br>
              <a:rPr kumimoji="0" lang="en-US" alt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altLang="en-US" sz="3200" b="0" i="0" u="none" strike="noStrike" kern="1200" cap="none" spc="0" normalizeH="0" baseline="0" noProof="0" dirty="0" smtClean="0">
                <a:ln>
                  <a:noFill/>
                </a:ln>
                <a:solidFill>
                  <a:schemeClr val="tx1"/>
                </a:solidFill>
                <a:effectLst/>
                <a:uLnTx/>
                <a:uFillTx/>
                <a:latin typeface="+mn-lt"/>
                <a:ea typeface="+mn-ea"/>
                <a:cs typeface="+mn-cs"/>
              </a:rPr>
              <a:t>the </a:t>
            </a:r>
            <a:r>
              <a:rPr kumimoji="0" lang="en-US" altLang="en-US" sz="3200" b="0" i="0" u="none" strike="noStrike" kern="1200" cap="none" spc="0" normalizeH="0" baseline="0" noProof="0" dirty="0">
                <a:ln>
                  <a:noFill/>
                </a:ln>
                <a:solidFill>
                  <a:schemeClr val="tx1"/>
                </a:solidFill>
                <a:effectLst/>
                <a:uLnTx/>
                <a:uFillTx/>
                <a:latin typeface="+mn-lt"/>
                <a:ea typeface="+mn-ea"/>
                <a:cs typeface="+mn-cs"/>
              </a:rPr>
              <a:t>issue</a:t>
            </a:r>
          </a:p>
          <a:p>
            <a:pPr marL="640080" marR="0" lvl="1" indent="-237744" algn="l" defTabSz="914400" rtl="0" eaLnBrk="1" fontAlgn="auto" latinLnBrk="0" hangingPunct="1">
              <a:lnSpc>
                <a:spcPct val="100000"/>
              </a:lnSpc>
              <a:spcBef>
                <a:spcPts val="600"/>
              </a:spcBef>
              <a:spcAft>
                <a:spcPts val="0"/>
              </a:spcAft>
              <a:buClr>
                <a:schemeClr val="accent1"/>
              </a:buClr>
              <a:buSzTx/>
              <a:buFont typeface="Verdana"/>
              <a:buChar char="◦"/>
              <a:tabLst/>
              <a:defRPr/>
            </a:pPr>
            <a:r>
              <a:rPr kumimoji="0" lang="en-US" altLang="en-US" sz="2800" b="0" i="0" u="none" strike="noStrike" kern="1200" cap="none" spc="0" normalizeH="0" baseline="0" noProof="0" dirty="0">
                <a:ln>
                  <a:noFill/>
                </a:ln>
                <a:solidFill>
                  <a:schemeClr val="tx1"/>
                </a:solidFill>
                <a:effectLst/>
                <a:uLnTx/>
                <a:uFillTx/>
                <a:latin typeface="+mn-lt"/>
                <a:ea typeface="+mn-ea"/>
                <a:cs typeface="+mn-cs"/>
              </a:rPr>
              <a:t>Is it rule or guidance?</a:t>
            </a:r>
          </a:p>
          <a:p>
            <a:pPr marL="457200" marR="0" lvl="0" indent="-457200"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altLang="en-US" sz="3200" b="0" i="0" u="none" strike="noStrike" kern="1200" cap="none" spc="0" normalizeH="0" baseline="0" noProof="0" dirty="0">
                <a:ln>
                  <a:noFill/>
                </a:ln>
                <a:solidFill>
                  <a:schemeClr val="tx1"/>
                </a:solidFill>
                <a:effectLst/>
                <a:uLnTx/>
                <a:uFillTx/>
                <a:latin typeface="+mn-lt"/>
                <a:ea typeface="+mn-ea"/>
                <a:cs typeface="+mn-cs"/>
              </a:rPr>
              <a:t>Understand the potential penalties</a:t>
            </a:r>
          </a:p>
          <a:p>
            <a:pPr marL="457200" marR="0" lvl="0" indent="-457200"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altLang="en-US" sz="3200" b="0" i="0" u="none" strike="noStrike" kern="1200" cap="none" spc="0" normalizeH="0" baseline="0" noProof="0" dirty="0">
                <a:ln>
                  <a:noFill/>
                </a:ln>
                <a:solidFill>
                  <a:schemeClr val="tx1"/>
                </a:solidFill>
                <a:effectLst/>
                <a:uLnTx/>
                <a:uFillTx/>
                <a:latin typeface="+mn-lt"/>
                <a:ea typeface="+mn-ea"/>
                <a:cs typeface="+mn-cs"/>
              </a:rPr>
              <a:t>Understand the options</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219200" y="301625"/>
            <a:ext cx="7313612" cy="1143000"/>
          </a:xfrm>
        </p:spPr>
        <p:txBody>
          <a:bodyPr/>
          <a:lstStyle/>
          <a:p>
            <a:pPr eaLnBrk="1" hangingPunct="1"/>
            <a:r>
              <a:rPr lang="en-US" dirty="0" smtClean="0"/>
              <a:t>Amanda L. Brock, Esq.</a:t>
            </a:r>
          </a:p>
        </p:txBody>
      </p:sp>
      <p:sp>
        <p:nvSpPr>
          <p:cNvPr id="19458" name="Text Placeholder 2"/>
          <p:cNvSpPr>
            <a:spLocks noGrp="1"/>
          </p:cNvSpPr>
          <p:nvPr>
            <p:ph type="body" sz="half" idx="1"/>
          </p:nvPr>
        </p:nvSpPr>
        <p:spPr>
          <a:xfrm>
            <a:off x="1219200" y="1447800"/>
            <a:ext cx="7772400" cy="5257799"/>
          </a:xfrm>
        </p:spPr>
        <p:txBody>
          <a:bodyPr>
            <a:normAutofit fontScale="70000" lnSpcReduction="20000"/>
          </a:bodyPr>
          <a:lstStyle/>
          <a:p>
            <a:pPr marL="0" indent="0">
              <a:lnSpc>
                <a:spcPct val="120000"/>
              </a:lnSpc>
              <a:buNone/>
            </a:pPr>
            <a:r>
              <a:rPr lang="en-US" sz="2600" dirty="0"/>
              <a:t>Amanda Brock is </a:t>
            </a:r>
            <a:r>
              <a:rPr lang="en-US" sz="2600" dirty="0" smtClean="0"/>
              <a:t>a Shareholder </a:t>
            </a:r>
            <a:r>
              <a:rPr lang="en-US" sz="2600" dirty="0"/>
              <a:t>with the Fort Myers office of </a:t>
            </a:r>
            <a:r>
              <a:rPr lang="en-US" sz="2600" dirty="0" smtClean="0"/>
              <a:t> the Henderson </a:t>
            </a:r>
            <a:r>
              <a:rPr lang="en-US" sz="2600" dirty="0"/>
              <a:t>Franklin law firm. She concentrates her practice </a:t>
            </a:r>
            <a:r>
              <a:rPr lang="en-US" sz="2600" dirty="0" smtClean="0"/>
              <a:t>in land </a:t>
            </a:r>
            <a:r>
              <a:rPr lang="en-US" sz="2600" dirty="0"/>
              <a:t>use and environmental law, and routinely handles matters involving environmental compliance, zoning, development approvals, </a:t>
            </a:r>
            <a:r>
              <a:rPr lang="en-US" sz="2600" dirty="0" smtClean="0"/>
              <a:t>and </a:t>
            </a:r>
            <a:r>
              <a:rPr lang="en-US" sz="2600" dirty="0"/>
              <a:t>hazardous waste site remediation.  She represents clients before local, state and federal agencies.  While in law school at Florida State, she served as Editor-In-Chief of the </a:t>
            </a:r>
            <a:r>
              <a:rPr lang="en-US" sz="2600" i="1" dirty="0"/>
              <a:t>Journal of Land Use and Environmental Law</a:t>
            </a:r>
            <a:r>
              <a:rPr lang="en-US" sz="2600" dirty="0"/>
              <a:t>.  Amanda is a member of the Executive Council of the Environmental and Land Use Law Section of the Florida </a:t>
            </a:r>
            <a:r>
              <a:rPr lang="en-US" sz="2600" dirty="0" smtClean="0"/>
              <a:t>Bar, chairing its Land Use committee, </a:t>
            </a:r>
            <a:r>
              <a:rPr lang="en-US" sz="2600" dirty="0"/>
              <a:t>on the Lee County Conservation Land Acquisition and Stewardship Advisory </a:t>
            </a:r>
            <a:r>
              <a:rPr lang="en-US" sz="2600" dirty="0" smtClean="0"/>
              <a:t>Committee, and is </a:t>
            </a:r>
            <a:r>
              <a:rPr lang="en-US" sz="2600" dirty="0"/>
              <a:t>Co-Chair of the Land Use </a:t>
            </a:r>
            <a:r>
              <a:rPr lang="en-US" sz="2600" dirty="0" smtClean="0"/>
              <a:t>and Governmental Law </a:t>
            </a:r>
            <a:r>
              <a:rPr lang="en-US" sz="2600" dirty="0"/>
              <a:t>Section of the Lee County Bar </a:t>
            </a:r>
            <a:r>
              <a:rPr lang="en-US" sz="2600" dirty="0" smtClean="0"/>
              <a:t>Association. </a:t>
            </a:r>
            <a:r>
              <a:rPr lang="en-US" sz="2600" dirty="0"/>
              <a:t> </a:t>
            </a:r>
            <a:endParaRPr lang="en-US" sz="2600" dirty="0" smtClean="0"/>
          </a:p>
          <a:p>
            <a:pPr marL="0" indent="0" eaLnBrk="1" hangingPunct="1">
              <a:lnSpc>
                <a:spcPct val="120000"/>
              </a:lnSpc>
              <a:buFont typeface="Wingdings" pitchFamily="2" charset="2"/>
              <a:buNone/>
            </a:pPr>
            <a:r>
              <a:rPr lang="en-US" sz="2600" dirty="0" smtClean="0"/>
              <a:t> </a:t>
            </a:r>
            <a:endParaRPr lang="en-US" sz="2600" dirty="0"/>
          </a:p>
          <a:p>
            <a:pPr marL="0" indent="0" eaLnBrk="1" hangingPunct="1">
              <a:lnSpc>
                <a:spcPct val="120000"/>
              </a:lnSpc>
              <a:buFont typeface="Wingdings" pitchFamily="2" charset="2"/>
              <a:buNone/>
            </a:pPr>
            <a:r>
              <a:rPr lang="en-US" sz="2600" dirty="0"/>
              <a:t>As part of her practice, she lectures on a broad variety of topics, including:  Regulation and Cleanup of Contaminated Properties; Engineering, Legal and Political Aspects of Brownfields Redevelopment and Site Closure in the City of Fort Myers; How to Deal with Agencies in Negotiating Agreements; and Environmental Site Contamination Detection &amp; Remediation</a:t>
            </a:r>
            <a:r>
              <a:rPr lang="en-US" sz="2600" dirty="0" smtClean="0"/>
              <a:t>.</a:t>
            </a:r>
            <a:endParaRPr lang="en-US" dirty="0" smtClean="0">
              <a:solidFill>
                <a:srgbClr val="008080"/>
              </a:solidFill>
            </a:endParaRPr>
          </a:p>
        </p:txBody>
      </p:sp>
      <p:pic>
        <p:nvPicPr>
          <p:cNvPr id="19459" name="Picture 4" descr="L:\Marketing Main Directory\HFSH Logos\Logos (Stuart Cooper)\hflogonew.JPEG"/>
          <p:cNvPicPr>
            <a:picLocks noChangeAspect="1" noChangeArrowheads="1"/>
          </p:cNvPicPr>
          <p:nvPr/>
        </p:nvPicPr>
        <p:blipFill>
          <a:blip r:embed="rId3" cstate="print"/>
          <a:srcRect/>
          <a:stretch>
            <a:fillRect/>
          </a:stretch>
        </p:blipFill>
        <p:spPr bwMode="auto">
          <a:xfrm>
            <a:off x="6096000" y="228600"/>
            <a:ext cx="2593975" cy="609600"/>
          </a:xfrm>
          <a:prstGeom prst="rect">
            <a:avLst/>
          </a:prstGeom>
          <a:noFill/>
          <a:ln w="9525">
            <a:noFill/>
            <a:miter lim="800000"/>
            <a:headEnd/>
            <a:tailEnd/>
          </a:ln>
        </p:spPr>
      </p:pic>
    </p:spTree>
    <p:extLst>
      <p:ext uri="{BB962C8B-B14F-4D97-AF65-F5344CB8AC3E}">
        <p14:creationId xmlns:p14="http://schemas.microsoft.com/office/powerpoint/2010/main" val="2063003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1066800" y="152400"/>
            <a:ext cx="7924800" cy="914400"/>
          </a:xfrm>
        </p:spPr>
        <p:txBody>
          <a:bodyPr>
            <a:normAutofit/>
          </a:bodyPr>
          <a:lstStyle/>
          <a:p>
            <a:r>
              <a:rPr lang="en-US" sz="4000" dirty="0"/>
              <a:t>8. 	Document Everything</a:t>
            </a:r>
          </a:p>
        </p:txBody>
      </p:sp>
      <p:sp>
        <p:nvSpPr>
          <p:cNvPr id="8195" name="Rectangle 3"/>
          <p:cNvSpPr>
            <a:spLocks noGrp="1" noChangeArrowheads="1"/>
          </p:cNvSpPr>
          <p:nvPr>
            <p:ph type="body" sz="half" idx="4294967295"/>
          </p:nvPr>
        </p:nvSpPr>
        <p:spPr>
          <a:xfrm>
            <a:off x="5257800" y="1371600"/>
            <a:ext cx="3505200" cy="4530725"/>
          </a:xfrm>
        </p:spPr>
        <p:txBody>
          <a:bodyPr>
            <a:normAutofit lnSpcReduction="10000"/>
          </a:bodyPr>
          <a:lstStyle/>
          <a:p>
            <a:pPr marL="457200" indent="-457200">
              <a:spcBef>
                <a:spcPts val="1200"/>
              </a:spcBef>
            </a:pPr>
            <a:r>
              <a:rPr lang="en-US" dirty="0"/>
              <a:t>We wanted sunshine…we got it! </a:t>
            </a:r>
          </a:p>
          <a:p>
            <a:pPr marL="457200" indent="-457200">
              <a:spcBef>
                <a:spcPts val="1200"/>
              </a:spcBef>
            </a:pPr>
            <a:r>
              <a:rPr lang="en-US" dirty="0"/>
              <a:t>F.S.  </a:t>
            </a:r>
            <a:r>
              <a:rPr lang="en-US" dirty="0" err="1"/>
              <a:t>ch</a:t>
            </a:r>
            <a:r>
              <a:rPr lang="en-US" dirty="0"/>
              <a:t> 286 governs Sunshine Law</a:t>
            </a:r>
          </a:p>
          <a:p>
            <a:pPr marL="457200" indent="-457200">
              <a:spcBef>
                <a:spcPts val="1200"/>
              </a:spcBef>
            </a:pPr>
            <a:r>
              <a:rPr lang="en-US" dirty="0"/>
              <a:t>F.S.  </a:t>
            </a:r>
            <a:r>
              <a:rPr lang="en-US" dirty="0" err="1"/>
              <a:t>ch</a:t>
            </a:r>
            <a:r>
              <a:rPr lang="en-US" dirty="0"/>
              <a:t> 119 governs public records</a:t>
            </a:r>
          </a:p>
          <a:p>
            <a:pPr>
              <a:buFont typeface="Wingdings" pitchFamily="2" charset="2"/>
              <a:buNone/>
            </a:pPr>
            <a:endParaRPr lang="en-US" sz="2800" dirty="0"/>
          </a:p>
        </p:txBody>
      </p:sp>
      <p:pic>
        <p:nvPicPr>
          <p:cNvPr id="5" name="Picture 1"/>
          <p:cNvPicPr>
            <a:picLocks noChangeAspect="1"/>
          </p:cNvPicPr>
          <p:nvPr/>
        </p:nvPicPr>
        <p:blipFill>
          <a:blip r:embed="rId2" cstate="print"/>
          <a:srcRect/>
          <a:stretch>
            <a:fillRect/>
          </a:stretch>
        </p:blipFill>
        <p:spPr bwMode="auto">
          <a:xfrm>
            <a:off x="1143000" y="1600200"/>
            <a:ext cx="4038600" cy="40386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143000" y="152400"/>
            <a:ext cx="7924800" cy="914400"/>
          </a:xfrm>
        </p:spPr>
        <p:txBody>
          <a:bodyPr>
            <a:normAutofit/>
          </a:bodyPr>
          <a:lstStyle/>
          <a:p>
            <a:r>
              <a:rPr lang="en-US" sz="4000" dirty="0"/>
              <a:t>Document Everything</a:t>
            </a:r>
          </a:p>
        </p:txBody>
      </p:sp>
      <p:sp>
        <p:nvSpPr>
          <p:cNvPr id="9219" name="Rectangle 3"/>
          <p:cNvSpPr>
            <a:spLocks noGrp="1" noChangeArrowheads="1"/>
          </p:cNvSpPr>
          <p:nvPr>
            <p:ph type="body" idx="4294967295"/>
          </p:nvPr>
        </p:nvSpPr>
        <p:spPr>
          <a:xfrm>
            <a:off x="1143000" y="1143000"/>
            <a:ext cx="7696200" cy="5410200"/>
          </a:xfrm>
        </p:spPr>
        <p:txBody>
          <a:bodyPr/>
          <a:lstStyle/>
          <a:p>
            <a:pPr marL="457200" indent="-457200"/>
            <a:r>
              <a:rPr lang="en-US" dirty="0"/>
              <a:t>Best to take great notes BUT if agency </a:t>
            </a:r>
            <a:r>
              <a:rPr lang="en-US" dirty="0" smtClean="0"/>
              <a:t>staff </a:t>
            </a:r>
            <a:r>
              <a:rPr lang="en-US" dirty="0"/>
              <a:t>are also taking notes, think </a:t>
            </a:r>
            <a:r>
              <a:rPr lang="en-US" dirty="0" smtClean="0"/>
              <a:t/>
            </a:r>
            <a:br>
              <a:rPr lang="en-US" dirty="0" smtClean="0"/>
            </a:br>
            <a:r>
              <a:rPr lang="en-US" dirty="0" smtClean="0"/>
              <a:t>public </a:t>
            </a:r>
            <a:r>
              <a:rPr lang="en-US" dirty="0"/>
              <a:t>record</a:t>
            </a:r>
          </a:p>
          <a:p>
            <a:pPr marL="457200" indent="-457200"/>
            <a:r>
              <a:rPr lang="en-US" dirty="0"/>
              <a:t>Consider what to disclose or not – if it’s a confidential document, best not to share</a:t>
            </a:r>
          </a:p>
          <a:p>
            <a:pPr marL="457200" indent="-457200"/>
            <a:r>
              <a:rPr lang="en-US" dirty="0"/>
              <a:t>Follow up meeting discussions / action plans in email</a:t>
            </a:r>
          </a:p>
          <a:p>
            <a:pPr marL="457200" indent="-457200"/>
            <a:r>
              <a:rPr lang="en-US" dirty="0"/>
              <a:t>Keep great notes for your file – these projects tend to come around again!</a:t>
            </a:r>
          </a:p>
        </p:txBody>
      </p:sp>
      <p:pic>
        <p:nvPicPr>
          <p:cNvPr id="11266" name="Picture 2" descr="http://onlinelpntorn.org/wp-content/uploads/2014/07/Write-it-all-down.png"/>
          <p:cNvPicPr>
            <a:picLocks noChangeAspect="1" noChangeArrowheads="1"/>
          </p:cNvPicPr>
          <p:nvPr/>
        </p:nvPicPr>
        <p:blipFill>
          <a:blip r:embed="rId2" cstate="print"/>
          <a:srcRect/>
          <a:stretch>
            <a:fillRect/>
          </a:stretch>
        </p:blipFill>
        <p:spPr bwMode="auto">
          <a:xfrm>
            <a:off x="1524000" y="5738764"/>
            <a:ext cx="6934200" cy="111923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304800"/>
            <a:ext cx="7848600" cy="8382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Second Chances…</a:t>
            </a:r>
          </a:p>
        </p:txBody>
      </p:sp>
      <p:pic>
        <p:nvPicPr>
          <p:cNvPr id="4" name="Picture 2"/>
          <p:cNvPicPr>
            <a:picLocks noChangeAspect="1"/>
          </p:cNvPicPr>
          <p:nvPr/>
        </p:nvPicPr>
        <p:blipFill>
          <a:blip r:embed="rId3" cstate="print"/>
          <a:srcRect/>
          <a:stretch>
            <a:fillRect/>
          </a:stretch>
        </p:blipFill>
        <p:spPr bwMode="auto">
          <a:xfrm>
            <a:off x="1066800" y="1206190"/>
            <a:ext cx="7951177" cy="504221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228600"/>
            <a:ext cx="8001000" cy="1143000"/>
          </a:xfrm>
          <a:prstGeom prst="rect">
            <a:avLst/>
          </a:prstGeom>
        </p:spPr>
        <p:txBody>
          <a:bodyPr>
            <a:noAutofit/>
          </a:bodyPr>
          <a:lstStyle/>
          <a:p>
            <a:pPr marL="457200" marR="0" lvl="0" indent="-457200" algn="l"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7.  </a:t>
            </a:r>
            <a:r>
              <a:rPr kumimoji="0" lang="en-US" sz="4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Know Your Audience</a:t>
            </a:r>
            <a:endParaRPr kumimoji="0" 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 name="Rectangle 3"/>
          <p:cNvSpPr txBox="1">
            <a:spLocks noChangeArrowheads="1"/>
          </p:cNvSpPr>
          <p:nvPr/>
        </p:nvSpPr>
        <p:spPr>
          <a:xfrm>
            <a:off x="1143000" y="1447800"/>
            <a:ext cx="7848600" cy="5181600"/>
          </a:xfrm>
          <a:prstGeom prst="rect">
            <a:avLst/>
          </a:prstGeom>
        </p:spPr>
        <p:txBody>
          <a:bodyPr/>
          <a:lstStyle/>
          <a:p>
            <a:pPr marL="457200" marR="0" lvl="0" indent="-457200" algn="l" defTabSz="914400" rtl="0" eaLnBrk="1" fontAlgn="auto" latinLnBrk="0" hangingPunct="1">
              <a:lnSpc>
                <a:spcPct val="100000"/>
              </a:lnSpc>
              <a:spcBef>
                <a:spcPts val="1200"/>
              </a:spcBef>
              <a:spcAft>
                <a:spcPts val="0"/>
              </a:spcAft>
              <a:buClr>
                <a:schemeClr val="accent1"/>
              </a:buClr>
              <a:buSzPct val="80000"/>
              <a:buFont typeface="Wingdings 2"/>
              <a:buChar char=""/>
              <a:tabLst/>
              <a:defRPr/>
            </a:pPr>
            <a:r>
              <a:rPr lang="en-US" sz="3200" dirty="0" smtClean="0"/>
              <a:t>Who are you working with?</a:t>
            </a:r>
          </a:p>
          <a:p>
            <a:pPr marL="457200" marR="0" lvl="0" indent="-457200" algn="l" defTabSz="914400" rtl="0" eaLnBrk="1" fontAlgn="auto" latinLnBrk="0" hangingPunct="1">
              <a:lnSpc>
                <a:spcPct val="100000"/>
              </a:lnSpc>
              <a:spcBef>
                <a:spcPts val="1200"/>
              </a:spcBef>
              <a:spcAft>
                <a:spcPts val="0"/>
              </a:spcAft>
              <a:buClr>
                <a:schemeClr val="accent1"/>
              </a:buClr>
              <a:buSzPct val="80000"/>
              <a:buFont typeface="Wingdings 2"/>
              <a:buChar char=""/>
              <a:tabLst/>
              <a:defRPr/>
            </a:pPr>
            <a:r>
              <a:rPr lang="en-US" sz="3200" dirty="0" smtClean="0"/>
              <a:t>You need to meet – who do you want to be there?</a:t>
            </a:r>
          </a:p>
          <a:p>
            <a:pPr marL="457200" marR="0" lvl="0" indent="-457200" algn="l" defTabSz="914400" rtl="0" eaLnBrk="1" fontAlgn="auto" latinLnBrk="0" hangingPunct="1">
              <a:lnSpc>
                <a:spcPct val="100000"/>
              </a:lnSpc>
              <a:spcBef>
                <a:spcPts val="1200"/>
              </a:spcBef>
              <a:spcAft>
                <a:spcPts val="0"/>
              </a:spcAft>
              <a:buClr>
                <a:schemeClr val="accent1"/>
              </a:buClr>
              <a:buSzPct val="80000"/>
              <a:buFont typeface="Wingdings 2"/>
              <a:buChar char=""/>
              <a:tabLst/>
              <a:defRPr/>
            </a:pPr>
            <a:r>
              <a:rPr lang="en-US" sz="3200" dirty="0" smtClean="0"/>
              <a:t>Who are the decision makers?</a:t>
            </a:r>
          </a:p>
          <a:p>
            <a:pPr marL="640080" lvl="1" indent="-237744">
              <a:spcBef>
                <a:spcPts val="1200"/>
              </a:spcBef>
              <a:buClr>
                <a:schemeClr val="accent1"/>
              </a:buClr>
              <a:buFont typeface="Verdana"/>
              <a:buChar char="◦"/>
              <a:defRPr/>
            </a:pPr>
            <a:r>
              <a:rPr lang="en-US" sz="2800" dirty="0"/>
              <a:t>Both on the agency and private side</a:t>
            </a:r>
          </a:p>
          <a:p>
            <a:pPr marL="457200" marR="0" lvl="0" indent="-457200" algn="l" defTabSz="914400" rtl="0" eaLnBrk="1" fontAlgn="auto" latinLnBrk="0" hangingPunct="1">
              <a:lnSpc>
                <a:spcPct val="100000"/>
              </a:lnSpc>
              <a:spcBef>
                <a:spcPts val="1200"/>
              </a:spcBef>
              <a:spcAft>
                <a:spcPts val="0"/>
              </a:spcAft>
              <a:buClr>
                <a:schemeClr val="accent1"/>
              </a:buClr>
              <a:buSzPct val="80000"/>
              <a:buFont typeface="Wingdings 2"/>
              <a:buChar char=""/>
              <a:tabLst/>
              <a:defRPr/>
            </a:pPr>
            <a:r>
              <a:rPr lang="en-US" sz="3200" dirty="0" smtClean="0"/>
              <a:t>What relationships are involved?</a:t>
            </a:r>
          </a:p>
          <a:p>
            <a:pPr marL="457200" marR="0" lvl="0" indent="-457200" algn="l" defTabSz="914400" rtl="0" eaLnBrk="1" fontAlgn="auto" latinLnBrk="0" hangingPunct="1">
              <a:lnSpc>
                <a:spcPct val="100000"/>
              </a:lnSpc>
              <a:spcBef>
                <a:spcPts val="1200"/>
              </a:spcBef>
              <a:spcAft>
                <a:spcPts val="0"/>
              </a:spcAft>
              <a:buClr>
                <a:schemeClr val="accent1"/>
              </a:buClr>
              <a:buSzPct val="80000"/>
              <a:buFont typeface="Wingdings 2"/>
              <a:buChar char=""/>
              <a:tabLst/>
              <a:defRPr/>
            </a:pPr>
            <a:r>
              <a:rPr lang="en-US" sz="3200" dirty="0" smtClean="0"/>
              <a:t>Bare in mind </a:t>
            </a:r>
            <a:br>
              <a:rPr lang="en-US" sz="3200" dirty="0" smtClean="0"/>
            </a:br>
            <a:r>
              <a:rPr lang="en-US" sz="3200" dirty="0" smtClean="0"/>
              <a:t>people change </a:t>
            </a:r>
            <a:br>
              <a:rPr lang="en-US" sz="3200" dirty="0" smtClean="0"/>
            </a:br>
            <a:r>
              <a:rPr lang="en-US" sz="3200" dirty="0" smtClean="0"/>
              <a:t>positions! </a:t>
            </a:r>
          </a:p>
          <a:p>
            <a:pPr marL="822960" lvl="1" indent="-283464">
              <a:spcBef>
                <a:spcPts val="1200"/>
              </a:spcBef>
              <a:buClr>
                <a:schemeClr val="accent1"/>
              </a:buClr>
              <a:buSzPct val="80000"/>
              <a:buFont typeface="Wingdings 2"/>
              <a:buChar char=""/>
              <a:defRPr/>
            </a:pPr>
            <a:endParaRPr lang="en-US" sz="3200" dirty="0"/>
          </a:p>
          <a:p>
            <a:pPr marL="539496" lvl="1">
              <a:spcBef>
                <a:spcPts val="1200"/>
              </a:spcBef>
              <a:buClr>
                <a:schemeClr val="accent1"/>
              </a:buClr>
              <a:buSzPct val="80000"/>
              <a:defRPr/>
            </a:pPr>
            <a:endParaRPr lang="en-US" sz="3200" dirty="0"/>
          </a:p>
          <a:p>
            <a:pPr marL="640080" marR="0" lvl="1" indent="-237744" algn="l" defTabSz="914400" rtl="0" eaLnBrk="1" fontAlgn="auto" latinLnBrk="0" hangingPunct="1">
              <a:lnSpc>
                <a:spcPct val="100000"/>
              </a:lnSpc>
              <a:spcBef>
                <a:spcPts val="1200"/>
              </a:spcBef>
              <a:spcAft>
                <a:spcPts val="0"/>
              </a:spcAft>
              <a:buClr>
                <a:schemeClr val="accent1"/>
              </a:buClr>
              <a:buSzTx/>
              <a:buFont typeface="Verdana"/>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4102" name="Picture 6" descr="http://www.eco.ca/files/upload/203/know-your-audience-when-communica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050808"/>
            <a:ext cx="3891915" cy="1578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509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Along\Desktop\fig2_8.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0878" y="3581400"/>
            <a:ext cx="5712164" cy="29575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txBox="1">
            <a:spLocks noChangeArrowheads="1"/>
          </p:cNvSpPr>
          <p:nvPr/>
        </p:nvSpPr>
        <p:spPr>
          <a:xfrm>
            <a:off x="1143000" y="304800"/>
            <a:ext cx="7696200" cy="8382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Where to Look</a:t>
            </a:r>
          </a:p>
        </p:txBody>
      </p:sp>
      <p:sp>
        <p:nvSpPr>
          <p:cNvPr id="3" name="Rectangle 3"/>
          <p:cNvSpPr txBox="1">
            <a:spLocks noChangeArrowheads="1"/>
          </p:cNvSpPr>
          <p:nvPr/>
        </p:nvSpPr>
        <p:spPr>
          <a:xfrm>
            <a:off x="1143000" y="1295400"/>
            <a:ext cx="7498080" cy="4800600"/>
          </a:xfrm>
          <a:prstGeom prst="rect">
            <a:avLst/>
          </a:prstGeom>
        </p:spPr>
        <p:txBody>
          <a:bodyPr/>
          <a:lstStyle/>
          <a:p>
            <a:pPr marL="457200" marR="0" lvl="0" indent="-457200" algn="l" defTabSz="914400" rtl="0" eaLnBrk="1" fontAlgn="auto" latinLnBrk="0" hangingPunct="1">
              <a:lnSpc>
                <a:spcPct val="100000"/>
              </a:lnSpc>
              <a:spcBef>
                <a:spcPts val="1200"/>
              </a:spcBef>
              <a:spcAft>
                <a:spcPts val="0"/>
              </a:spcAft>
              <a:buClr>
                <a:schemeClr val="accent1"/>
              </a:buClr>
              <a:buSzPct val="80000"/>
              <a:buFont typeface="Wingdings 2"/>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Agency organizational charts</a:t>
            </a:r>
          </a:p>
          <a:p>
            <a:pPr marL="457200" marR="0" lvl="0" indent="-457200" algn="l" defTabSz="914400" rtl="0" eaLnBrk="1" fontAlgn="auto" latinLnBrk="0" hangingPunct="1">
              <a:lnSpc>
                <a:spcPct val="100000"/>
              </a:lnSpc>
              <a:spcBef>
                <a:spcPts val="1200"/>
              </a:spcBef>
              <a:spcAft>
                <a:spcPts val="0"/>
              </a:spcAft>
              <a:buClr>
                <a:schemeClr val="accent1"/>
              </a:buClr>
              <a:buSzPct val="80000"/>
              <a:buFont typeface="Wingdings 2"/>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Delegation of Authority</a:t>
            </a:r>
          </a:p>
          <a:p>
            <a:pPr marL="640080" marR="0" lvl="1" indent="-237744" algn="l" defTabSz="914400" rtl="0" eaLnBrk="1" fontAlgn="auto" latinLnBrk="0" hangingPunct="1">
              <a:lnSpc>
                <a:spcPct val="100000"/>
              </a:lnSpc>
              <a:spcBef>
                <a:spcPts val="1200"/>
              </a:spcBef>
              <a:spcAft>
                <a:spcPts val="0"/>
              </a:spcAft>
              <a:buClr>
                <a:schemeClr val="accent1"/>
              </a:buClr>
              <a:buSzTx/>
              <a:buFont typeface="Verdana"/>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USACE,</a:t>
            </a:r>
            <a:r>
              <a:rPr kumimoji="0" lang="en-US" sz="2800" b="0" i="0" u="none" strike="noStrike" kern="1200" cap="none" spc="0" normalizeH="0" noProof="0" dirty="0">
                <a:ln>
                  <a:noFill/>
                </a:ln>
                <a:solidFill>
                  <a:schemeClr val="tx1"/>
                </a:solidFill>
                <a:effectLst/>
                <a:uLnTx/>
                <a:uFillTx/>
                <a:latin typeface="+mn-lt"/>
                <a:ea typeface="+mn-ea"/>
                <a:cs typeface="+mn-cs"/>
              </a:rPr>
              <a:t>  F</a:t>
            </a:r>
            <a:r>
              <a:rPr kumimoji="0" lang="en-US" sz="2800" b="0" i="0" u="none" strike="noStrike" kern="1200" cap="none" spc="0" normalizeH="0" baseline="0" noProof="0" dirty="0">
                <a:ln>
                  <a:noFill/>
                </a:ln>
                <a:solidFill>
                  <a:schemeClr val="tx1"/>
                </a:solidFill>
                <a:effectLst/>
                <a:uLnTx/>
                <a:uFillTx/>
                <a:latin typeface="+mn-lt"/>
                <a:ea typeface="+mn-ea"/>
                <a:cs typeface="+mn-cs"/>
              </a:rPr>
              <a:t>DEP or  WMD</a:t>
            </a:r>
          </a:p>
          <a:p>
            <a:pPr marL="457200" marR="0" lvl="0" indent="-457200" algn="l" defTabSz="914400" rtl="0" eaLnBrk="1" fontAlgn="auto" latinLnBrk="0" hangingPunct="1">
              <a:lnSpc>
                <a:spcPct val="100000"/>
              </a:lnSpc>
              <a:spcBef>
                <a:spcPts val="1200"/>
              </a:spcBef>
              <a:spcAft>
                <a:spcPts val="0"/>
              </a:spcAft>
              <a:buClr>
                <a:schemeClr val="accent1"/>
              </a:buClr>
              <a:buSzPct val="80000"/>
              <a:buFont typeface="Wingdings 2"/>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Staff directories</a:t>
            </a:r>
          </a:p>
        </p:txBody>
      </p:sp>
      <p:pic>
        <p:nvPicPr>
          <p:cNvPr id="9218" name="Picture 2" descr="C:\Users\Along\Desktop\staffdirectori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5930" y="1295400"/>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66800" y="152400"/>
            <a:ext cx="7924800" cy="8382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6. 	Communicate  PKP</a:t>
            </a:r>
          </a:p>
        </p:txBody>
      </p:sp>
      <p:sp>
        <p:nvSpPr>
          <p:cNvPr id="3" name="Rectangle 3"/>
          <p:cNvSpPr txBox="1">
            <a:spLocks noChangeArrowheads="1"/>
          </p:cNvSpPr>
          <p:nvPr/>
        </p:nvSpPr>
        <p:spPr>
          <a:xfrm>
            <a:off x="1143000" y="1066800"/>
            <a:ext cx="7772400" cy="5410200"/>
          </a:xfrm>
          <a:prstGeom prst="rect">
            <a:avLst/>
          </a:prstGeom>
        </p:spPr>
        <p:txBody>
          <a:bodyPr>
            <a:normAutofit/>
          </a:bodyPr>
          <a:lstStyle/>
          <a:p>
            <a:pPr marL="457200" marR="0" lvl="0" indent="-457200"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altLang="en-US" sz="3200" b="0" i="0" u="none" strike="noStrike" kern="1200" cap="none" spc="0" normalizeH="0" baseline="0" noProof="0" dirty="0">
                <a:ln>
                  <a:noFill/>
                </a:ln>
                <a:solidFill>
                  <a:schemeClr val="tx1"/>
                </a:solidFill>
                <a:effectLst/>
                <a:uLnTx/>
                <a:uFillTx/>
                <a:latin typeface="+mn-lt"/>
                <a:ea typeface="+mn-ea"/>
                <a:cs typeface="+mn-cs"/>
              </a:rPr>
              <a:t>Written</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altLang="en-US" sz="2800" b="0" i="0" u="none" strike="noStrike" kern="1200" cap="none" spc="0" normalizeH="0" baseline="0" noProof="0" dirty="0">
                <a:ln>
                  <a:noFill/>
                </a:ln>
                <a:solidFill>
                  <a:schemeClr val="tx1"/>
                </a:solidFill>
                <a:effectLst/>
                <a:uLnTx/>
                <a:uFillTx/>
                <a:latin typeface="+mn-lt"/>
                <a:ea typeface="+mn-ea"/>
                <a:cs typeface="+mn-cs"/>
              </a:rPr>
              <a:t>Document, Document, Document (this includes phone conversations, and casual meetings, as well as formal meetings).</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altLang="en-US" sz="2800" b="0" i="0" u="none" strike="noStrike" kern="1200" cap="none" spc="0" normalizeH="0" baseline="0" noProof="0" dirty="0">
                <a:ln>
                  <a:noFill/>
                </a:ln>
                <a:solidFill>
                  <a:schemeClr val="tx1"/>
                </a:solidFill>
                <a:effectLst/>
                <a:uLnTx/>
                <a:uFillTx/>
                <a:latin typeface="+mn-lt"/>
                <a:ea typeface="+mn-ea"/>
                <a:cs typeface="+mn-cs"/>
              </a:rPr>
              <a:t>Know statutory requirements for submitting written communications.</a:t>
            </a:r>
          </a:p>
          <a:p>
            <a:pPr marL="886968" marR="0" lvl="2" indent="-228600" algn="l" defTabSz="914400" rtl="0" eaLnBrk="1" fontAlgn="auto" latinLnBrk="0" hangingPunct="1">
              <a:lnSpc>
                <a:spcPct val="100000"/>
              </a:lnSpc>
              <a:spcBef>
                <a:spcPct val="20000"/>
              </a:spcBef>
              <a:spcAft>
                <a:spcPts val="0"/>
              </a:spcAft>
              <a:buClr>
                <a:schemeClr val="accent2"/>
              </a:buClr>
              <a:buSzTx/>
              <a:buFont typeface="Wingdings 2"/>
              <a:buChar char=""/>
              <a:tabLst/>
              <a:defRPr/>
            </a:pPr>
            <a:r>
              <a:rPr kumimoji="0" lang="en-US" altLang="en-US" sz="2400" b="0" i="0" u="none" strike="noStrike" kern="1200" cap="none" spc="0" normalizeH="0" baseline="0" noProof="0" dirty="0">
                <a:ln>
                  <a:noFill/>
                </a:ln>
                <a:solidFill>
                  <a:schemeClr val="tx1"/>
                </a:solidFill>
                <a:effectLst/>
                <a:uLnTx/>
                <a:uFillTx/>
                <a:latin typeface="+mn-lt"/>
                <a:ea typeface="+mn-ea"/>
                <a:cs typeface="+mn-cs"/>
              </a:rPr>
              <a:t>Dates</a:t>
            </a:r>
          </a:p>
          <a:p>
            <a:pPr marL="886968" marR="0" lvl="2" indent="-228600" algn="l" defTabSz="914400" rtl="0" eaLnBrk="1" fontAlgn="auto" latinLnBrk="0" hangingPunct="1">
              <a:lnSpc>
                <a:spcPct val="100000"/>
              </a:lnSpc>
              <a:spcBef>
                <a:spcPct val="20000"/>
              </a:spcBef>
              <a:spcAft>
                <a:spcPts val="0"/>
              </a:spcAft>
              <a:buClr>
                <a:schemeClr val="accent2"/>
              </a:buClr>
              <a:buSzTx/>
              <a:buFont typeface="Wingdings 2"/>
              <a:buChar char=""/>
              <a:tabLst/>
              <a:defRPr/>
            </a:pPr>
            <a:r>
              <a:rPr kumimoji="0" lang="en-US" altLang="en-US" sz="2400" b="0" i="0" u="none" strike="noStrike" kern="1200" cap="none" spc="0" normalizeH="0" baseline="0" noProof="0" dirty="0">
                <a:ln>
                  <a:noFill/>
                </a:ln>
                <a:solidFill>
                  <a:schemeClr val="tx1"/>
                </a:solidFill>
                <a:effectLst/>
                <a:uLnTx/>
                <a:uFillTx/>
                <a:latin typeface="+mn-lt"/>
                <a:ea typeface="+mn-ea"/>
                <a:cs typeface="+mn-cs"/>
              </a:rPr>
              <a:t>Content</a:t>
            </a:r>
          </a:p>
          <a:p>
            <a:pPr marL="886968" marR="0" lvl="2" indent="-228600" algn="l" defTabSz="914400" rtl="0" eaLnBrk="1" fontAlgn="auto" latinLnBrk="0" hangingPunct="1">
              <a:lnSpc>
                <a:spcPct val="100000"/>
              </a:lnSpc>
              <a:spcBef>
                <a:spcPct val="20000"/>
              </a:spcBef>
              <a:spcAft>
                <a:spcPts val="0"/>
              </a:spcAft>
              <a:buClr>
                <a:schemeClr val="accent2"/>
              </a:buClr>
              <a:buSzTx/>
              <a:buFont typeface="Wingdings 2"/>
              <a:buChar char=""/>
              <a:tabLst/>
              <a:defRPr/>
            </a:pPr>
            <a:r>
              <a:rPr kumimoji="0" lang="en-US" altLang="en-US" sz="2400" b="0" i="0" u="none" strike="noStrike" kern="1200" cap="none" spc="0" normalizeH="0" baseline="0" noProof="0" dirty="0">
                <a:ln>
                  <a:noFill/>
                </a:ln>
                <a:solidFill>
                  <a:schemeClr val="tx1"/>
                </a:solidFill>
                <a:effectLst/>
                <a:uLnTx/>
                <a:uFillTx/>
                <a:latin typeface="+mn-lt"/>
                <a:ea typeface="+mn-ea"/>
                <a:cs typeface="+mn-cs"/>
              </a:rPr>
              <a:t>Format</a:t>
            </a:r>
          </a:p>
          <a:p>
            <a:pPr marL="886968" marR="0" lvl="2" indent="-228600" algn="l" defTabSz="914400" rtl="0" eaLnBrk="1" fontAlgn="auto" latinLnBrk="0" hangingPunct="1">
              <a:lnSpc>
                <a:spcPct val="100000"/>
              </a:lnSpc>
              <a:spcBef>
                <a:spcPct val="20000"/>
              </a:spcBef>
              <a:spcAft>
                <a:spcPts val="0"/>
              </a:spcAft>
              <a:buClr>
                <a:schemeClr val="accent2"/>
              </a:buClr>
              <a:buSzTx/>
              <a:buFont typeface="Wingdings 2"/>
              <a:buChar char=""/>
              <a:tabLst/>
              <a:defRPr/>
            </a:pPr>
            <a:r>
              <a:rPr kumimoji="0" lang="en-US" altLang="en-US" sz="2400" b="0" i="0" u="none" strike="noStrike" kern="1200" cap="none" spc="0" normalizeH="0" baseline="0" noProof="0" dirty="0">
                <a:ln>
                  <a:noFill/>
                </a:ln>
                <a:solidFill>
                  <a:schemeClr val="tx1"/>
                </a:solidFill>
                <a:effectLst/>
                <a:uLnTx/>
                <a:uFillTx/>
                <a:latin typeface="+mn-lt"/>
                <a:ea typeface="+mn-ea"/>
                <a:cs typeface="+mn-cs"/>
              </a:rPr>
              <a:t>Routing</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endParaRPr kumimoji="0" lang="en-US" alt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194" name="AutoShape 2" descr="data:image/jpeg;base64,/9j/4AAQSkZJRgABAQAAAQABAAD/2wCEAAkGBxQSEhQUEBQVFBUVFBYVFRQXEhQVFhUUFBQWFhQUFRccHSggGBolHBQVITEhJSorLi4uFx8zODMsNygtLisBCgoKDg0OGhAQGywkHCQsLCwsLCwsLCwsLCwsLDQsLCwsLCwsLCwsLCwsLCwsLCwsLCwsLCwsLCwsLCwsLCwsLP/AABEIAL8BCAMBEQACEQEDEQH/xAAcAAABBQEBAQAAAAAAAAAAAAAAAQIDBQcGBAj/xABWEAABAwIBBQgMBw4FAgcAAAABAAIDBBEFBhITIVEHFDFBcYGSsRUiMkJSU2GRk6HB0SMzNHKCwuEXQ0RUYnODlKKyw9LT8BYkNYSjY7NFVWS04+Ty/8QAGQEBAQEBAQEAAAAAAAAAAAAAAAECAwQF/8QAOxEAAgEDAgMFBAkDBAMBAAAAAAERAgMSE1EEITEUQWGRoSJS0fAFFTJCQ1NxseGSovEjM4HBctLiYv/aAAwDAQACEQMRAD8A7WWkAXZHFkIYFYJIrYgtQiSwMajQkTRoA0aANGgDRoA0aANGgDRoA0aANGgDRoA0aANGgDRoA0aANGgDRoA0aANGgDRoA0aANGgDRoBRGgF0YQoaMIBDEEggGKyQJY4RgqQiyynxvFxFqbrKjNI6kgcCiB5JodepUDNC7YkkF3u7YrJIDQP2JIgNA/YkiA0D9iSIDQP2JIgNA/YkiA0D9iSIDQP2JIgNA/YkiA0D9iSIDQP2JIgNA/YkiA0D9iSIDQP2JIgNA/YkiA0D9iSIDQP2JIgNA/YkiA0D9iSIDQP2JIgNA/YkiA0D9iSIDQP2JIgNA/YkiBNC/YkiA0L9iSIAQO2JIgBA7YoWClxzFhE3Nb3SgOOklLyXP4VCo1ngVKTUQBeAVGyo6IUrdixLNQhd7t2JIhCb2bsSWMUG9m7EljFBvZuxJYxQb2bsSWMUG9m7EljFBvZuxJYxQb2bsSWMUG9m7EljFBvZuxJYxQb2bsSWMUG9m7EljFBvZuxJYxQb2bsSWMUG9m7EljFBvZuxJYxQb2bsSWMUG9m7EljFBvZuxJYxQb2bsSWMUG9m7EljFBvZuxJYxQb2bsSWMUG9m7EljFBvZuxJYhBvZuxJYhBvZuxJYhAKZuxJYgxHK5tqp44rlbRhoqVSGuOVKS4f8YFhlR68ucZko6GWohDC9hjsHglvbzMYbgEHgceNcqnCFyrGls4ely3xjRNqHUMUkBbnZ0bHglvhapHEDUe9WVVUcFduROPI7jJDKmLEIdJEC1zTmyRm12OtfnaeI+4racne3cValHL4pugVM074MIphUGM2fK4EsuDrtZzQBqIBLhe2oLLqfccnebcUKRcF3QZmVDKbFabe73kBsgBDC5xs24JPak6s4OIB4UVW4pvPLGtQdTldlPFh8Ollu4k5scYIznu5+ADhJWm4Oty4qFLOLgywxqQaaPD2GE6w0tfnlvku8E7QQzWsTVscVcuvniW2WmV1TRwUb2xxNkncBKx4e/MOa0loIc3WL8a020buXHSl4nbSPs0njAJ9S0djlNzTKabEKd8tQI2ubJmgRtc0WzWnXnOdr1lYocqTlardalj8ncrd8V9ZSODAID8ERfOcGEMlztesh5HAAqqucCm5lU6dgylysNNXUVM0MIncdKXXu1pObHm2IsS6/DfUEbhiu5jUqdzzbpOVVRQCn3s2Jxmc9pEjXO4M3NzbPbbW7jSptdCXbjoiCn7P5QfiMHR/+wsTX8/5M53tvnzLPKrLSWgNAZo25s7ZDUtAOewsEXxXbWFjIdRve3CtOqINV3MIk6uoxEGmfPC5rxoXSMdwtdZhc3g4tS0dZ5SjicNysxGpw5lRSwQyTmdzHMDXBgjaO6AMoN724+ZZlxyOFNyuqhVJcynq8ucZimjglpadssvxbCx13a7aiJ7DXtKzlX8/5Mu7cThr58zqMlMVxaSoza+liihzHHPaLHPFs0fGu8vEtUuqeZ1oquN+0h0OW4dizqGzdGG5ofrzt8AZ7m3va1rjgvcK5c4Jq/6mHzIzKnFsWjqC2hpYpYc1tnuFyXEdsPjm8HIpU6p5Cuq4n7K5HMYdl1jFQ+SOClp3vhObI0McMxwJbY3nAOtpGrYs5VfP+TmrtxuEvnzLvEsqsRpsNfUVUMMdQJ2sawtcWGN1u2IEpN7377i4FqXEs3Vcrpoya5nR1WUrKegZV1PfRMdmt1Z0j2ghjATxnaeBamFJ0dappyZxseWuLyt09Ph7TTnWLte57m7WnPBdcW1hh8l1jKo46txqVTyOqyIywjxBju1Mc0dtJETe172c08Y1EcGorScnS3cVa8Tw5K5cioq6ikqAxkkc0rIS24EjI3luabk/CAC/l12GpSmqeRKLs1Olk2XuU81E+kbCIyJ5sx+e1xIGcwdrZwse2PDdWpwW5W6Y8TrytHUw3LH5W/lPWutPQwynCENccqCbD/jAsMqIN1n/AEqp5YP/AHMS41/ZM3vsM9m53/ptJ+ZHWVqnoW19hfoZ7k28xVmNiA2a2KpItqzXNkdm25LutyLC6s4W+VVcHS7ikLRQFzQM50z848ZzQA2/N1rVHQ6cN9g8W7owCmp3ju2zkNPHYxvcfW1qzcM8T9lM8WWLdPi2GRT62GKIlp4CXOcXX5SxoPIq+qJc53KUzWls9RmW7b3NF+fd1NWKzzcR939TSJu4PzT1LZ6TN9xKUMoJ3HgbKXHkETSVzt/ZPPw/2Djsj6iSGqgxB/xc9ZLA8/nQ1xcfJd59GVFucbbaqVfc3AuW00k9VV10Z+DpZ4oWHizmE2t9JpP0wlW4uttuvY6fdkqNJHh749ee5z2eUuERb1haqOnEdKY3LnJ6pxs1EYrIomwXOkc0w3AzTa1pCeG3Eqsp5m6Hdn2lyKndnhElRhjHcD5JWG3DZ0lM025is19UZ4hS6UV9LiEmEPqMPqyXU8scpp5ddgXNIbyAnURxHXwFJjkZVTtt0Pp3HUbi/wDpo/PSdYWqOh04b/bRXZcf63hnN/3Co+qM3f8AdoO7ygxQUtNNO772xzgNrrdq3nNhzrTO9VWKbMVdhwZh7MQbKzfoqd8EaRufmOeGgZt791ZxGwlc+6Tx4xRn3zJt+EYg2ohjmj7mRgePJcaxzG45l1R7aXKlGfblny/Ffz7v+/MudHVnns/bqLPdm/01352L95ar6GuI/wBtnMbohvS4Qx3xbgzOHEe0ibr5nO86zV3GL3SlGvxMDQA0WAAAA4AALABdD1GXZODMyjq2x6mFji4DguWwuJ6Tj51zX2meajleZy9Nk9JV1OKPp3OE9NUuliANi4mefOaDxO7RpB2i3GspS2csHVVU11TJ8dyrFe3Dg8Zs8VSGzNta5zowHjZex1cRBVbmC1XM8d5N0K6ntMNyx+Vv5T1rrT0MMpwhDXHKgmoPjAstFQm6bSSS4bOyFjpHkw2Yxpc42qInGwGs2AJ5lxrUol1N0NI4rCMYxdlKykp6B7CxmYJnsc0gcGd29mg6/LyLMuIg4U1XVTiqTrcgMjt5Qyb4IkmqPjbawG2PaX77W5xJ47rVKg7WreK59WcrR0GJYNLKylgNXTSOzmgAuI4hcN7ZrrWB1EGwWYdPQ5JV2m4UomhwOvxapilxGPe9PCQ5sXAXawS0DurmwBcbahqCQ2+YVNdypOrkjoN0jJF9Y2KalIbUQG7NebnNuDYHicCARz7VqpSdL1t1JNdUUkeVmNBuiOHF0traQscG3t3R15n7VlMqtjGpd6Yljljk3V1+H0+eGishIe5ocM15zS1wB4A49q7ZcW8qNNo1coqroW5USZR40+I04oHCQtzDNmEcVi4EnMBtx3sk1bGM7sRiWVJk3NQYLUQtaZKiVrrtjBcQZbR5rbC5zW67+QpEUm1Q6LbXeNjyTc/AW05jcJgwztYQQ4TZxfm24c4gltvKkezBNP8A0se8RuSb24C+DMcZ3s07mWJeZc9sgZbhLrNDUj2RpvSjvKDKSgq5cPwu1NO6WEyB7NC/Oboy0MLha4Dg0EKOYRitVOinlzRc/wCOcU/8qk6E/wDKrk9jWrc90XdAo6ipkwmRsEhLXF8wbG9wiLn0ziH6u17l3D4JUqTbRbqbdPI67LPJllfTmN1mvbd0T/AfbVfa08BC21KOtyhVqCt3LcNlpqIxTsLHtnluCCLi4Ac3a021HjUp6GbNLpphlblhhsz8Xw+WOKR0bLZ8jWOLWduT2zgLBH1Ri5S3cpYu6vBUVAp6Snilc2SVrpZGxuLGi+a0PcBYAFxcfmgqVc+Rb6dUUoc7cjobajNnW4dIOG3DbNVwROzUDtyRlTDDLS1UMkeieTG5zHBjg8nPDHEWPbAnkepRPQtjJLFroQ7m+GzRVuJOlikjbJM4sc5jmh400xu0kaxYg6tqUpqRapaqqksd1ihkmw9zIY3yP0sZzWNLnWB1mwVq6FvpuiERZQ5JurcMp4h2k8UcbmZ1xZ4jDXMdxi+seQgI1KFdvOiO8oqfKXGooxAaAvkaM0TFriDYWDnEHMJ1cNwpNWxjO6lGJebnWSctKZamtdnVM/dC4OYLlzrkai4m17ahYAK0qOpu1bdMurqzy7nGGzRV2KPlikjbJMTG5zHNDxppzdpI1izmnVtCzQmmyWk1VVJ4svsh3GqhrKRhdnTxGeNrSTfSN+GAH7Xn2q1U96M3bXtKpbmnlbPSYblj8rfynrXWnoYZThCGuOVBNh4+EbyqVdCo6hcjYIAQAgBACAEA0uG0JAkQyt2jzq4skoTTt2hXFkyQm+G7QmLGSDfDdqYsZIUTN2qYssocHjakCRbqFFQAgBACAEAIAQAgBACAEAIAQAUBhuWPyt/KetdaehhlOEIa45UEtE6zwdmvza1Gp5CY5locabsPnWtBmNdDDjY8H1q9nZO0Iacb2NHnWuzk7QRuxl3EAquHRl8QyN2LP2+pa0KTLv1EbsQee+K0rVOxl3qtyN1Y7afOt6aMu6xhqSrgjOoJvkq4IzqCb5V0yagm+vKrpomqw32U00NVjm1x8qmkiq+yWPEH7CsOzSbXEVHrixI8YK51WNmdqb770e6Csa7gdY7CvPVba6o703E+jPW2Tb51zg6ySArJRUAIAQAgBACAEAIAQAgEKAw7LH5W/lPWutPQwynCENccqBks4jbI9981kb3usLnNa0k2HHqCTDRGpTOF+6fQeFL6E+9erVo+UeTSr29UOG6bQeHL6FyatG/oTRr2FG6dh/jJPQvTWo3Lo3Ng+6dh/jJPQPV1rZNG5sL902g8ZJ6B6a1BNC5t6kb90+h4jMeSA+0hNegaFwjbuo0Z7ypHl0LfY5aV6nZ+Rl2K/DzJ2bo9EeOYcsD/AGXWldp8fJmNG5t6onG6BQ+G/wBDL/KtalPymZ069vVEbt0ShHfSnkgk9oUd2n5TKrNe3qhjt0qhHFOeSE+0rOsvHyZpWKvDzRE/dRoxwQ1Tv0TB1vU1fB+RtWH4eZBJusQjuKWoPLo2+0rGq/dZpWPFHkdutHio5LfnB/Kmq/dLof8A6PZR7qtOfjqepZ5WljwOYkFXWfuk7P4nXYHlXR1PxEwc7hzCc1/QOvzLSqz6QYa0+qZ01JXeXV57Lhctnot3ZR74q2xs4ebgI2hcHRsd1X3M9zXX4FyOo5ACAEAIAQAgBACAEAhQGHZY/K38pXWnoSpd5TqmDXHIDzYjEXwztHC6CVo5XRuA60BhxyJqOI/30V0nxM4kZyPqRxE8xP1FZ8SYvYjOTUo7pruaKQ/VTJDFijJ9/gSH9E4ddlclsMHuBwbN7prxy5g63K5rYmm9xDSMHCf+WIJqeA0vEURM5f0gPUE1WTSQohbxRuPIXn6iajLpoUwjigf0Zj1MTUGmhpj/AOg/0U38qag00GhPiH+jl9yag00Agd4l3o5E1GNNEgppDwQO9HJ7k1GTTWwGkl8S70bvcmb3GC2GGgk44neY+5MnuMPAhqsNksC1j4y052eBYgAcIdYEcqPn3hcu47LIvLxwe2GocHE6mSa7O2Mkv32xw4evtRWq/Zq8zyXLbt+3R070a3h1a2VuvUL28rHe5cLtt0M72rtNyn55FtRPcHZp/vyrhXESeihuYLFcjqCAEAIAQAgBACAEAFAYZln8rfy+1dF0M1dCoCpzRrjlTRFUgaOW4uNFJcWvcZjri3GoyozhlLT8dNH6Nzf4iss0eqKnh4qVn/J7ygPdC6w+ChhZ9B593WpLEDpJqnvXRN5KOR/8YK8y8hrRUnhkcfm0AZ6y9yEJBFP42Qc1M0+YsKcyjmwTeNmPI+nH1QnMhIKSU988/OnH1CgDeU3hRDle9x9bkkpI2hdxysHICUkgpwzbL6mDrckgi3jHxynmcwKyhAGgi8Jx/SkdSShBFJhUR29KZ3VZJQg85ycidwtJ5BUD2lMkSCrx7AaeGIve90QA74SkO/JAdYErVLkzVyRkdUWlxLSTcm+rVw8R4xzBcaonkaUwa/uV43NIwNlue9D3cEjBwX8o4L/avdm3Yyr7ujPmuhUcRjb7+q2NtoGDNBBzjbWfYvnurLmj6apg9KhQQAgBACAEAIAQAgAoDDssflb+UrouhiopgbrUcjCNccoyjJHWa83taN+sGxHanWCr3GkcZvoH8IeeWSL+ikM1KGulafwh/pIj/BKQxI9tS0ffnnnaf3YgrDJKFOJjw3/8n8wTF7DJCdlRteedvtcVcKtiZ0jhiLjwB55/cEwqGaA1b/Adz6T+UJixmiN1W7YOc263KY+Iy8BprTsZ+x7XpiMgbVHjMbeV8TesrLTLJ6RUPaLmSIDaZIz1NKqt1vuZl3ra61LzIX4xG3up4vSPd6mQq6VfuvyZNe37y80eSbKqmb3VUT82Grd5u0aE06/dfkXVo3XmeR+W9G3v6h3zaZw/elCaVWw1KdzzS7oNKAdHFUudxZzImi/l+EJAVVqqehHdp3OByhxeerfnS6m96wXzWjye9bqt19FyRimunq3LJMk8nDVS9v2sLNcr+DVxMB8Ipa4eXNb9ldTnxHE4UxRzqfQ3DBsPFmZjQ1jNTWgW1eVePjuN1PZp5Uo1wfCaayq51M7rC32FuIryWLnM99dPIs17DkCAEAIAQAgBACAEAiAw3LDVVycp611XQwyoaFqTKNccssMgrHERTENziIZCG+ERG6zefgVbhSaSnkZU3E6riwx/PUuHtXDtdzdf0s12anx8yZldWH/w0D51Z9qj4i++jX9P8hcPR3/v/BKysrPxCnHLUMPsKy73FP739q+JpWbS7vX+D0Mrq0cFHSj9O32NXN9qf4j/AKV8TSotL7vqTDFMQ4oKVv8AuHDqC5u1xL/Ffkjf+l7vqxjq7ED96peeeQ+xYfDX31u1ehcrfuoN813HHRc73H6ij4S9+bUazte6iRk9XxsoRzu/lU7Fe/Nq8yZ2vcQ9s1T4ND+37k7JfXS7V5mXoPrbRJnykhzm0BI48x5I510Vnil+NV5mdPhvy0eyXEp3NzXS0wB8DTNPMQV0p7Wvxn5L4HJ8Nwj/AA16kEcF+7qJPoVDx++1y6avFrpd9DD4LhH+GDqTZUy/Skjd/CVXEcZ+b6Gfq/hPy/UGUnhS5w+bH16Nb7Xxi/F/tRn6t4T8v1ZIaGEjW4g/NhP8ILX1hxlP36X+tP8AJl/RXCvua/5Z4avBwQSyaGw1kSU1tXzmk/urlV9N8TT9pUv9P5C+hLM+y3/yz0YTg73BpJaWcLTHmmM+UZuq/LrXnvfSFV9c3/x09Dvb4Gmy+S5ndUEIa0DYvE65PYqYLKlNlu0y1FvE64uvqUVSpPM1DHrRAQAgBACAEAIAQAgMMyxb/m38pXWnoYKi/EqyGuOUZGIG3DgeNjh52kKvoaRRdhI9j/O73LmbFGCx+Cecn2lQonYeLjb6/tSAKMLh8Fv7KQCRuEReAPUkAkGCx+LHqSBIvYOPxY/vmSBIOwFngf35khCRpwFvgf35lIQkjfggHenz/YkIskbsKt3rvOPcpCEkTqG3ev6X2KQiyN3uBxP6f2JihIua3Y7p/YpCLIoI8E9I+5ZaRZYTsD2ObmkXBF+2PsXnv21VQ0jpbqaqTM7w/HZcOncWXdGXfCRHuXjaNj9hXgop1KfE+jXSmuZteGVbJomSxHOY9oc0+Q7fKOA8izTs+p46lDg9sbl1t9TDLimFmhfWoUUpHlqcskWyCoAQAgBACAEAIAQGG5ZfK38pXWk5PqU1lWU1xyhGLHcZ3zXdRVq6GkV++HbB5rrmbHCV54v2R7kBI0ybD0R7kA8aTY5AODJPL5/tQC6KT+3FAOEMm230kAujf4Q86AM13hN6SAXt9rfOgA5/k84QDXF/5PnQETpHfk+ce9Qp55Kxw42dJvvSRB4qjFiO+Z02+9YbNJHgkxzbJGOcH6y43LlKXM60W6m+SM1y0rGSVFo7WaNZbwFx1leK3SlNS7z3qcUmaBuOYgXU80JPxTw5vkbLcn9pp8643eVc7/8ARi9T0ZotOLuAO1duHpyrPLW+Rc3X1TyhdAOa5APQAgBACAEAIBCgMNyv+VycpXWnoc6lzKlUQa0eFREY4yWDyTm2Y851r5tmk3tx22JW4Um6epzPZ6L8anPzYGDrBXj7TSejTGdnIvHVruSOMfwll8UvmC6fh+4HHYv/AFh5Xsb9ULPa0XTGnHofF1B5aq3U9ZfFr5/wNMYcZpz3UMv65IeqUKdr+eZrD5hCjGaLjp3c9TKf4qdp+eYx+YQdlaL8VbzzO9sinavD9y4vf9hDjNGOClZ6Uf1U7T4fuMXv+wox2j/E2H9KP6hV7T4fuTB7iux6iHDRx877+9O0+Axe4rcoKL8Sj5ml3sU7V4DB7k8WP0BGukY3lh1etO1LYYVbsT/EdBxU0PPT29ZCvafAYvdkseUdJxU9P0IfbZO1LYmD3PfBjtMfvEYvxiKLrCnbKdhpPc43GJ3te8snIjs4sBibqaNpLOFeSu7V3HqtpcuRmUgu48q7p8j0RzO+3IZ82qkZ4yL1sdcfvFee8+nz1MXafZNJrKwiQAd71r18Mopk4025p5nS4XWiVlxyHlXvpcnhuW3Q4PWqcxUA9pQDkAIAQAgBAIUBhuWJ/wA2/lK609DDKcG6pDXSVERnmrnHRTEWBEEusmwHwbtZPEFm79h/odLampIxl1bJxzU4/Svd1RlfFSp2fp8T6vZrmz8mRmsJ7qeP6IqT1RKxtT+3xKuEuvufk/gOs3jnPNDUnraEyfu+qOn1ff8AdfkwLGn8Ik/V6g/XCZP3V5r4F+rr/uvyG6NvjZP1OX2zK5P3V5//ACX6tve6x7Ym8csv6k49cpUzq91ef8F+rb2zJW0cZ+/OHLhzvY9Zzue7/d/BPq67t+xOzCI3fhYby0Ew6rqat1fc/u/gP6Pu7ft8T2RZKtOsV8HPTSA+YhYd+7+W/Mx2S4vuv0+JJU5O6Nuca6J/5LKV7yeYNWVcuP8ADfmWnhLlTiH/AMweHeh4pwOWhnHUtzX7n938Guw3PmBOx8h4Kpv6rUN62KOupfhvzRew3Plr4gcMm4qmHnZKOtimq++3V6E7Dd2GnD5x9+pDyuI+qmtT7lXkTsN7Ymp4JgdbqM8lUGH1hYd2h91XkR8JeXVHulo86MjSwhxtqNTG5p8hIPBzLlVcUqFV5FotV0vmjwRZMMvd9VSt4z8O0+oLT4i41yoZ2iO5nS5P4ZSU0jZWVQmkaDZsbSWm4IsXW8q548RdqShJGXlUoxj9S+bJndseM3PKvu0qEc2o5HWZOao+UrvR0PncQ5rLe62ecW6Ac0oQkCAVACAEAIAKAwzLP5W/lK6rocqnzKkDUiKa2URGNfra8atcbxr4NbTw+RSrobocNM5Lsf8AmhyRN9q46a2R7e1Xfeq82K2gbxuHMxo6gmFOw7Td95+bBuHQjWbn1KYU7FfE3n1qfmyYUsA73zq4Ixq3N2KI4B3jVYRM69xdLAO9Z6khEyq3G74p9jPOEhCatxDUU+xnnCQh7QhqafydP7UhF9oaamDaOn9qkDmJvun/ACen9qDmNNXBsb0vtQQxpq4fyel9qQXmIZ4T/wDr7VIRZqGObCeL2qOlHSm9dXSp+Z5JsMp3cLG87Qsu1S+47U8bxFP3n+/7lbPk5BwsAB8lwuVXDp9Gemj6Rr+/Sn6fseeGoipHtEzgwPNmuJuDykcHOudNmqlnftVmtbPx+J2tG8FvkOsHl2LrScLq5nb4Oy0TeRehdD5FxzUywBVOY5Ug9pQErUIKgFQAgBAIUBhuWQ/zb+UrsuhzaKkKIGuWuiIQVF82TN4dFJblzDZSrobp6mfO3xxzMHJG2/rkXLmenFEbhIe6qHDkbG3rJTmWEROpb8NTKeSRg6mKFgacLiPdPnd+md9UBCwNGCUx4WyHlkqXfXsggUYPSj7z52SnregxHDD6Ufg49AfbdCwSimpuKBg/QfYoIF0VN4pnoPsQsDCKYfe4/Qt9qCBrt7eKj5oAhcSJ0VMfvTfQKSMBhgpfEt9CUkuAmgpuKO30HjqKSXAYaen2EfTmHtULgNMMY7mSRvJKT+81JLgyNwPezu580+5JNYMpsZwp81i6YPzQc1tg3WR847AkkdrLqXG51ikjHGjm4rGI8Nu2ALL7OMLFTUne1TVg0/ur0/g3ukZZoGwBdz5TZ6QhkcqQc0oCVpQg9AKgBACAQoDDssflb+UrsuhhlOFEQ1y6IEVW74OXVf4KTV9BylXQ1T1MzFTfvIxtu+AWHGT211yPRPiRnFG3sySmB/PRC55kguS3IxiruKan/WPbZJEjXYi4nVLAf9w89TVJLKF00h1aSDpyO6mJIknEMvGY7W70Tu9QYkllDzQz2uLWPGIp3erRqFlDhhlRa/a6+LQTZ3mzLqFyW4hwqpIuLixtqpqi/mzeDypJckOiwSsdwNef9pUD2KDUR6oMja+TgaG/Oiez95IY1adz0fc2xDwoekVcWNancY7c0xD/AKPnCmL2LrU7jPuZ4h/0OkPcmL2GvTuMO5niHgwelt7Exexdenf0AbmWIeDAP07v5VMXsXXp39Bku5viDeCOJ3zaj32TFlXEU7+hymLUzoXOiliIe0lpIs6xBt3V1Duqm0oH7nrzJiULOEDOJ1EdyOMEpHT9SZtZ/wDi/wB0fRTF2PmEoKEHXVIOaUBI0oQkCAVAKgBAIUBhuWXyt/KV2XQwyoCiIa6QiIxj5Q0Pc5ucGxvcW+EGtJLee1lKuhqjmzlG5ZQt7mgaOcewrjKPZp+Ipy4aeCij53n3KSi6Yj8tz+KRcmkk6gEyRdIc3LqUDVSwgcsv8qZIaQw5fzcVPB5n+2yZDRG/4/n8VA36N/amRdFDf8e1A7lsI8ojaPapkXRQ3/H9X4cY+hf1BMi6NOw12X1YfvjeaF/uTJjRp2Izl3V8bwfoSe9TJl0qdhDlxUHhLPRvUyNq1TsRuy8qfJ5nJka0lsJ/jyp8nrUyZdJbIQZeVPhNTJjTp2Q4Zc1Xht9XvTNk0qdkNfljVHvgfN/MmbNK2tkNZlRVE8I5bjVzZyZB0+COfxqokdnZ+aA4l1yWDi1673tqHmUkqT7iTcc+FxFz7C0cT9Y47loFzzLSXtI51VN2q3+i/wC/+jeWFdT57JAhBypB7WoCVrUISAIBUAqAEAFAYblk3/Nv5SutLMsp7KmDXHbVEUgq2u0U2aCXGGUNA4S4xusB5b2Wa+h0tKa0vEyeLCsQdwUtR6N/tC8mp4M+12eldblHn/BK3JzE3fg03OLdYVyezJpWl1u0+vwJW5IYofwZ3OWBJq2GPDrrdXkx7chMTPDAR9No+up7exG+FX4j8iVu53iR+9N55Wj66vt7E1OE96ryXxJDuaYke8jH6Zv2pFY1uD3q9Bw3LsR2Qj9N/wDGUxuE7Rwm1Xp8B7dynEPCp+ed3sgTGsdq4Vfdfn/BJ9yavJ1yUw5Jpf6IUwrHbOH9x+Y4bkFZ4+nH0pz7Arp1fP8AgnbrPufv8SVu5DV8dRT9Gc/WTTq+f8E7db9xevxF+5BVfjUHo5/50038/wCCdvp91eT/APYd9x6p/GoPRS/1E0mO3r3V5fyKNx+o/GoPRTf1E0mX6xp9xeX8h9xyf8ai5mTD65TSq3KvpC330er+JI3cel46oX8geppV7nRfSPD99t/1EtNuTzsIIqmG3E5rnA8o400q9w/pDh/yvUa7cimdfPqmuvw3bJ1ZyaVW5frKx+V6l9kTud7we9+ka7ObmgNYQALg3Nydepat23S5bOHF/SFN62qKKMUnJ2baO3H6l2PnSTNhAQyPDQgFsgFQAgBACAEAjigMOywN6p/KVtGGUzXcS0ZNffwa+BVCTn8Zxa2qM8HGFYJJUnFp/Gv6RWcRkAxao8a/pFXFDIXsrP4x/SKYoZMOys/jH9Ipihkw7Kz+Mf0imKGTDsrP4x/SKYoZMOys/jH9Ipihkw7Kz+Mf0imKGTDsrP4x/SKYoZMOys/jH9Ipihkw7Kz+Mf0imKGTDsrP4x/SKYoZMOys/jH9Ipihkw7Kz+Mf0imKGTDsrP4x/SKYoZMOys/jH9IpihkxOy1R4x/SKYoZMOy1R4x/SKYoZMOy1R4x/SKYoZMXstUeMf0imKGTDstUeMf0imKGTDstP4x/SKYoZMXsrP4x/SKYoZCdlajxj+kUxQyYnZao8Y/pFMUMhey1R4x/SKYoZMOy1R4x/SKYoZMBis/jX9IpihkKcUm4NI4/SKmIdRVVsBcS46yrBJKtwsUNnf41iTgM0KUslfU5xhublaMCudrWgKXKCAzkEBnIIDOQQGcggM5BAZyCAzkEBnIIDOQQGcggM5BAZyCAzkEBnIIDOSRAZySIDOSRAZySIDOSRAZySIDOSRAZyCAzkkQGckiAzkkQJdJECgKSAISQeStgFlmpmq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0" name="Picture 2" descr="C:\Users\Along\Desktop\document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581400"/>
            <a:ext cx="3200400"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66800" y="152400"/>
            <a:ext cx="7924800" cy="8382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Communicate</a:t>
            </a:r>
            <a:endParaRPr kumimoji="0" 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 name="Content Placeholder 2"/>
          <p:cNvSpPr txBox="1">
            <a:spLocks/>
          </p:cNvSpPr>
          <p:nvPr/>
        </p:nvSpPr>
        <p:spPr>
          <a:xfrm>
            <a:off x="1143000" y="1219200"/>
            <a:ext cx="7772400" cy="5257800"/>
          </a:xfrm>
          <a:prstGeom prst="rect">
            <a:avLst/>
          </a:prstGeom>
        </p:spPr>
        <p:txBody>
          <a:bodyPr/>
          <a:lstStyle/>
          <a:p>
            <a:pPr marL="690563" lvl="1" indent="-236538">
              <a:spcBef>
                <a:spcPts val="550"/>
              </a:spcBef>
              <a:buClr>
                <a:schemeClr val="accent1"/>
              </a:buClr>
              <a:buFont typeface="Verdana"/>
              <a:buChar char="◦"/>
            </a:pPr>
            <a:r>
              <a:rPr kumimoji="0" lang="en-US" sz="2800" b="0" i="0" u="none" strike="noStrike" kern="1200" cap="none" spc="0" normalizeH="0" baseline="0" noProof="0" dirty="0">
                <a:ln>
                  <a:noFill/>
                </a:ln>
                <a:solidFill>
                  <a:schemeClr val="tx1"/>
                </a:solidFill>
                <a:effectLst/>
                <a:uLnTx/>
                <a:uFillTx/>
                <a:latin typeface="+mn-lt"/>
                <a:ea typeface="+mn-ea"/>
                <a:cs typeface="+mn-cs"/>
              </a:rPr>
              <a:t>Adhere to “voluntary” and/or “negotiated” terms for communicating.</a:t>
            </a:r>
          </a:p>
          <a:p>
            <a:pPr marL="886968" marR="0" lvl="2" indent="-228600" algn="l" defTabSz="914400" rtl="0" eaLnBrk="1" fontAlgn="auto" latinLnBrk="0" hangingPunct="1">
              <a:lnSpc>
                <a:spcPct val="100000"/>
              </a:lnSpc>
              <a:spcBef>
                <a:spcPct val="20000"/>
              </a:spcBef>
              <a:spcAft>
                <a:spcPts val="0"/>
              </a:spcAft>
              <a:buClr>
                <a:schemeClr val="accent2"/>
              </a:buClr>
              <a:buSzTx/>
              <a:buFont typeface="Wingdings 2"/>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Deadlines</a:t>
            </a:r>
          </a:p>
          <a:p>
            <a:pPr marL="886968" marR="0" lvl="2" indent="-228600" algn="l" defTabSz="914400" rtl="0" eaLnBrk="1" fontAlgn="auto" latinLnBrk="0" hangingPunct="1">
              <a:lnSpc>
                <a:spcPct val="100000"/>
              </a:lnSpc>
              <a:spcBef>
                <a:spcPct val="20000"/>
              </a:spcBef>
              <a:spcAft>
                <a:spcPts val="0"/>
              </a:spcAft>
              <a:buClr>
                <a:schemeClr val="accent2"/>
              </a:buClr>
              <a:buSzTx/>
              <a:buFont typeface="Wingdings 2"/>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Content</a:t>
            </a:r>
          </a:p>
          <a:p>
            <a:pPr marL="886968" marR="0" lvl="2" indent="-228600" algn="l" defTabSz="914400" rtl="0" eaLnBrk="1" fontAlgn="auto" latinLnBrk="0" hangingPunct="1">
              <a:lnSpc>
                <a:spcPct val="100000"/>
              </a:lnSpc>
              <a:spcBef>
                <a:spcPct val="20000"/>
              </a:spcBef>
              <a:spcAft>
                <a:spcPts val="0"/>
              </a:spcAft>
              <a:buClr>
                <a:schemeClr val="accent2"/>
              </a:buClr>
              <a:buSzTx/>
              <a:buFont typeface="Wingdings 2"/>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Format</a:t>
            </a:r>
          </a:p>
          <a:p>
            <a:pPr marL="886968" marR="0" lvl="2" indent="-228600" algn="l" defTabSz="914400" rtl="0" eaLnBrk="1" fontAlgn="auto" latinLnBrk="0" hangingPunct="1">
              <a:lnSpc>
                <a:spcPct val="100000"/>
              </a:lnSpc>
              <a:spcBef>
                <a:spcPct val="20000"/>
              </a:spcBef>
              <a:spcAft>
                <a:spcPts val="0"/>
              </a:spcAft>
              <a:buClr>
                <a:schemeClr val="accent2"/>
              </a:buClr>
              <a:buSzTx/>
              <a:buFont typeface="Wingdings 2"/>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Routing</a:t>
            </a:r>
          </a:p>
          <a:p>
            <a:pPr marL="690563" marR="0" lvl="1" indent="-236538"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Provide Updates when applicable, including notifications when dates, commitments, etc., need to be adjusted, and</a:t>
            </a:r>
          </a:p>
          <a:p>
            <a:pPr marL="886968" marR="0" lvl="2" indent="-228600" algn="l" defTabSz="914400" rtl="0" eaLnBrk="1" fontAlgn="auto" latinLnBrk="0" hangingPunct="1">
              <a:lnSpc>
                <a:spcPct val="100000"/>
              </a:lnSpc>
              <a:spcBef>
                <a:spcPct val="20000"/>
              </a:spcBef>
              <a:spcAft>
                <a:spcPts val="0"/>
              </a:spcAft>
              <a:buClr>
                <a:schemeClr val="accent2"/>
              </a:buClr>
              <a:buSzTx/>
              <a:buFont typeface="Wingdings 2"/>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Document, Document, Document</a:t>
            </a:r>
          </a:p>
          <a:p>
            <a:pPr marL="914400" marR="0" lvl="2" indent="0" algn="l" defTabSz="914400" rtl="0" eaLnBrk="1" fontAlgn="auto" latinLnBrk="0" hangingPunct="1">
              <a:lnSpc>
                <a:spcPct val="100000"/>
              </a:lnSpc>
              <a:spcBef>
                <a:spcPct val="20000"/>
              </a:spcBef>
              <a:spcAft>
                <a:spcPts val="0"/>
              </a:spcAft>
              <a:buClr>
                <a:schemeClr val="accent2"/>
              </a:buClr>
              <a:buSzTx/>
              <a:buFont typeface="Wingdings 2"/>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2012books.lardbucket.org/books/a-primer-on-communication-studies/section_04/f86aa74749e94dfb14efbfd25a203bf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5088466"/>
            <a:ext cx="2311400" cy="15409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1066800" y="228600"/>
            <a:ext cx="7924800" cy="8382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Communicate</a:t>
            </a:r>
          </a:p>
        </p:txBody>
      </p:sp>
      <p:sp>
        <p:nvSpPr>
          <p:cNvPr id="3" name="Content Placeholder 2"/>
          <p:cNvSpPr txBox="1">
            <a:spLocks/>
          </p:cNvSpPr>
          <p:nvPr/>
        </p:nvSpPr>
        <p:spPr>
          <a:xfrm>
            <a:off x="1168400" y="1066799"/>
            <a:ext cx="7772400" cy="4800600"/>
          </a:xfrm>
          <a:prstGeom prst="rect">
            <a:avLst/>
          </a:prstGeom>
        </p:spPr>
        <p:txBody>
          <a:bodyPr/>
          <a:lstStyle/>
          <a:p>
            <a:pPr marL="457200" marR="0" lvl="0" indent="-457200"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Verbal</a:t>
            </a:r>
          </a:p>
          <a:p>
            <a:pPr marL="690563" marR="0" lvl="1" indent="-236538"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“On the record” vs. “Informal hypotheticals”</a:t>
            </a:r>
          </a:p>
          <a:p>
            <a:pPr marL="690563" marR="0" lvl="1" indent="-236538"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Remember that each party has a “client”</a:t>
            </a:r>
          </a:p>
          <a:p>
            <a:pPr marL="690563" marR="0" lvl="1" indent="-236538"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Conference calls – do you ever really know who is on the other line?</a:t>
            </a:r>
          </a:p>
          <a:p>
            <a:pPr marL="690563" marR="0" lvl="1" indent="-236538"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 Facts, Nothing But the Facts</a:t>
            </a:r>
          </a:p>
          <a:p>
            <a:pPr marL="915988" marR="0" lvl="2" indent="-228600" algn="l" defTabSz="914400" rtl="0" eaLnBrk="1" fontAlgn="auto" latinLnBrk="0" hangingPunct="1">
              <a:lnSpc>
                <a:spcPct val="100000"/>
              </a:lnSpc>
              <a:spcBef>
                <a:spcPct val="20000"/>
              </a:spcBef>
              <a:spcAft>
                <a:spcPts val="0"/>
              </a:spcAft>
              <a:buClr>
                <a:schemeClr val="accent2"/>
              </a:buClr>
              <a:buSzTx/>
              <a:buFont typeface="Wingdings 2"/>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Client Confidentiality vs. Duty to Provide Information</a:t>
            </a:r>
          </a:p>
          <a:p>
            <a:pPr marL="915988" marR="0" lvl="2" indent="-228600" algn="l" defTabSz="914400" rtl="0" eaLnBrk="1" fontAlgn="auto" latinLnBrk="0" hangingPunct="1">
              <a:lnSpc>
                <a:spcPct val="100000"/>
              </a:lnSpc>
              <a:spcBef>
                <a:spcPct val="20000"/>
              </a:spcBef>
              <a:spcAft>
                <a:spcPts val="0"/>
              </a:spcAft>
              <a:buClr>
                <a:schemeClr val="accent2"/>
              </a:buClr>
              <a:buSzTx/>
              <a:buFont typeface="Wingdings 2"/>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Document, Document, Document</a:t>
            </a:r>
          </a:p>
        </p:txBody>
      </p:sp>
      <p:pic>
        <p:nvPicPr>
          <p:cNvPr id="2050" name="Picture 2" descr="http://www.intelligenthq.com/wp-content/uploads/2015/05/non-verbal-communica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1784" y="5103018"/>
            <a:ext cx="2145632" cy="152876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1.bp.blogspot.com/-Y7Os3v_K0aE/TYi7fMUqoqI/AAAAAAAABz0/-Yy5qyFWieI/s1600/face-1-iStock_000013739090Smal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1600" y="5103018"/>
            <a:ext cx="2297202" cy="1528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228600"/>
            <a:ext cx="7924800" cy="1143000"/>
          </a:xfrm>
          <a:prstGeom prst="rect">
            <a:avLst/>
          </a:prstGeom>
        </p:spPr>
        <p:txBody>
          <a:bodyPr>
            <a:normAutofit fontScale="90000" lnSpcReduction="20000"/>
          </a:bodyPr>
          <a:lstStyle/>
          <a:p>
            <a:pPr marL="342900" marR="0" lvl="0" indent="-342900" algn="l" defTabSz="914400" rtl="0" eaLnBrk="1" fontAlgn="auto" latinLnBrk="0" hangingPunct="1">
              <a:lnSpc>
                <a:spcPct val="100000"/>
              </a:lnSpc>
              <a:spcBef>
                <a:spcPct val="0"/>
              </a:spcBef>
              <a:spcAft>
                <a:spcPts val="0"/>
              </a:spcAft>
              <a:buClrTx/>
              <a:buSzTx/>
              <a:buFontTx/>
              <a:buNone/>
              <a:tabLst/>
              <a:defRPr/>
            </a:pPr>
            <a:r>
              <a:rPr kumimoji="0" lang="en-US" alt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5. 	</a:t>
            </a:r>
            <a:r>
              <a:rPr kumimoji="0" lang="en-US" altLang="en-US" sz="44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Know the Expectations of 	</a:t>
            </a:r>
            <a:r>
              <a:rPr kumimoji="0" lang="en-US" altLang="en-US" sz="44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Outcome</a:t>
            </a:r>
            <a:endParaRPr kumimoji="0" lang="en-US" altLang="en-US" sz="44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 name="Rectangle 3"/>
          <p:cNvSpPr txBox="1">
            <a:spLocks noChangeArrowheads="1"/>
          </p:cNvSpPr>
          <p:nvPr/>
        </p:nvSpPr>
        <p:spPr>
          <a:xfrm>
            <a:off x="1219200" y="1401762"/>
            <a:ext cx="7498080" cy="4800600"/>
          </a:xfrm>
          <a:prstGeom prst="rect">
            <a:avLst/>
          </a:prstGeom>
        </p:spPr>
        <p:txBody>
          <a:bodyPr/>
          <a:lstStyle/>
          <a:p>
            <a:pPr marL="457200" marR="0" lvl="0" indent="-457200"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altLang="en-US" sz="3200" b="0" i="0" u="none" strike="noStrike" kern="1200" cap="none" spc="0" normalizeH="0" baseline="0" noProof="0" dirty="0">
                <a:ln>
                  <a:noFill/>
                </a:ln>
                <a:solidFill>
                  <a:schemeClr val="tx1"/>
                </a:solidFill>
                <a:effectLst/>
                <a:uLnTx/>
                <a:uFillTx/>
                <a:latin typeface="+mn-lt"/>
                <a:ea typeface="+mn-ea"/>
                <a:cs typeface="+mn-cs"/>
              </a:rPr>
              <a:t>What does the agency need from you?</a:t>
            </a:r>
          </a:p>
          <a:p>
            <a:pPr marL="457200" marR="0" lvl="0" indent="-457200"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altLang="en-US" sz="3200" b="0" i="0" u="none" strike="noStrike" kern="1200" cap="none" spc="0" normalizeH="0" baseline="0" noProof="0" dirty="0">
                <a:ln>
                  <a:noFill/>
                </a:ln>
                <a:solidFill>
                  <a:schemeClr val="tx1"/>
                </a:solidFill>
                <a:effectLst/>
                <a:uLnTx/>
                <a:uFillTx/>
                <a:latin typeface="+mn-lt"/>
                <a:ea typeface="+mn-ea"/>
                <a:cs typeface="+mn-cs"/>
              </a:rPr>
              <a:t>What do you want out of the meeting?</a:t>
            </a:r>
          </a:p>
          <a:p>
            <a:pPr marL="457200" marR="0" lvl="0" indent="-457200"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altLang="en-US" sz="3200" b="0" i="0" u="none" strike="noStrike" kern="1200" cap="none" spc="0" normalizeH="0" baseline="0" noProof="0" dirty="0">
                <a:ln>
                  <a:noFill/>
                </a:ln>
                <a:solidFill>
                  <a:schemeClr val="tx1"/>
                </a:solidFill>
                <a:effectLst/>
                <a:uLnTx/>
                <a:uFillTx/>
                <a:latin typeface="+mn-lt"/>
                <a:ea typeface="+mn-ea"/>
                <a:cs typeface="+mn-cs"/>
              </a:rPr>
              <a:t>What is the level of authority of the person(s) that you are meeting with?</a:t>
            </a:r>
          </a:p>
          <a:p>
            <a:pPr marL="457200" marR="0" lvl="0" indent="-457200"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altLang="en-US" sz="3200" b="0" i="0" u="none" strike="noStrike" kern="1200" cap="none" spc="0" normalizeH="0" baseline="0" noProof="0" dirty="0">
                <a:ln>
                  <a:noFill/>
                </a:ln>
                <a:solidFill>
                  <a:schemeClr val="tx1"/>
                </a:solidFill>
                <a:effectLst/>
                <a:uLnTx/>
                <a:uFillTx/>
                <a:latin typeface="+mn-lt"/>
                <a:ea typeface="+mn-ea"/>
                <a:cs typeface="+mn-cs"/>
              </a:rPr>
              <a:t>Can the person(s) you are meeting with approve what you need?</a:t>
            </a:r>
          </a:p>
          <a:p>
            <a:pPr marL="457200" marR="0" lvl="0" indent="-457200"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altLang="en-US" sz="3200" b="0" i="0" u="none" strike="noStrike" kern="1200" cap="none" spc="0" normalizeH="0" baseline="0" noProof="0" dirty="0">
                <a:ln>
                  <a:noFill/>
                </a:ln>
                <a:solidFill>
                  <a:schemeClr val="tx1"/>
                </a:solidFill>
                <a:effectLst/>
                <a:uLnTx/>
                <a:uFillTx/>
                <a:latin typeface="+mn-lt"/>
                <a:ea typeface="+mn-ea"/>
                <a:cs typeface="+mn-cs"/>
              </a:rPr>
              <a:t>Any legal precedent on other sites?</a:t>
            </a:r>
          </a:p>
          <a:p>
            <a:pPr marL="457200" marR="0" lvl="0" indent="-457200"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altLang="en-US" sz="3200" b="0" i="0" u="none" strike="noStrike" kern="1200" cap="none" spc="0" normalizeH="0" baseline="0" noProof="0" dirty="0">
                <a:ln>
                  <a:noFill/>
                </a:ln>
                <a:solidFill>
                  <a:schemeClr val="tx1"/>
                </a:solidFill>
                <a:effectLst/>
                <a:uLnTx/>
                <a:uFillTx/>
                <a:latin typeface="+mn-lt"/>
                <a:ea typeface="+mn-ea"/>
                <a:cs typeface="+mn-cs"/>
              </a:rPr>
              <a:t>Is it possible to negotiate?</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altLang="en-US" sz="3200" b="0" i="0" u="none" strike="noStrike" kern="1200" cap="none" spc="0" normalizeH="0" baseline="0" noProof="0" dirty="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altLang="en-US" sz="3200" b="0" i="0" u="none" strike="noStrike" kern="1200" cap="none" spc="0" normalizeH="0" baseline="0" noProof="0" dirty="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altLang="en-US" sz="3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80000"/>
              <a:buFont typeface="Wingdings" pitchFamily="2" charset="2"/>
              <a:buNone/>
              <a:tabLst/>
              <a:defRPr/>
            </a:pPr>
            <a:endParaRPr kumimoji="0" lang="en-US" altLang="en-US" sz="3200" b="0" i="0" u="none" strike="noStrike" kern="1200" cap="none" spc="0" normalizeH="0" baseline="0" noProof="0" dirty="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66800" y="228600"/>
            <a:ext cx="7924800" cy="762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Expectations of Outcome</a:t>
            </a:r>
          </a:p>
        </p:txBody>
      </p:sp>
      <p:sp>
        <p:nvSpPr>
          <p:cNvPr id="4" name="Rectangle 3"/>
          <p:cNvSpPr/>
          <p:nvPr/>
        </p:nvSpPr>
        <p:spPr>
          <a:xfrm>
            <a:off x="2362200" y="3219450"/>
            <a:ext cx="9906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19200" y="1676400"/>
            <a:ext cx="990600" cy="4495800"/>
          </a:xfrm>
          <a:prstGeom prst="rect">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62200" y="1695450"/>
            <a:ext cx="990600" cy="15240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16200000">
            <a:off x="571500" y="4386590"/>
            <a:ext cx="2286000" cy="523220"/>
          </a:xfrm>
          <a:prstGeom prst="rect">
            <a:avLst/>
          </a:prstGeom>
          <a:noFill/>
        </p:spPr>
        <p:txBody>
          <a:bodyPr wrap="square" rtlCol="0">
            <a:spAutoFit/>
          </a:bodyPr>
          <a:lstStyle/>
          <a:p>
            <a:r>
              <a:rPr lang="en-US" sz="2800" dirty="0"/>
              <a:t>Expectation</a:t>
            </a:r>
          </a:p>
        </p:txBody>
      </p:sp>
      <p:sp>
        <p:nvSpPr>
          <p:cNvPr id="8" name="TextBox 7"/>
          <p:cNvSpPr txBox="1"/>
          <p:nvPr/>
        </p:nvSpPr>
        <p:spPr>
          <a:xfrm rot="16200000">
            <a:off x="1785610" y="4329440"/>
            <a:ext cx="2286000" cy="523220"/>
          </a:xfrm>
          <a:prstGeom prst="rect">
            <a:avLst/>
          </a:prstGeom>
          <a:noFill/>
        </p:spPr>
        <p:txBody>
          <a:bodyPr wrap="square" rtlCol="0">
            <a:spAutoFit/>
          </a:bodyPr>
          <a:lstStyle/>
          <a:p>
            <a:r>
              <a:rPr lang="en-US" sz="2800" dirty="0"/>
              <a:t>Outcome</a:t>
            </a:r>
          </a:p>
        </p:txBody>
      </p:sp>
      <p:sp>
        <p:nvSpPr>
          <p:cNvPr id="9" name="TextBox 8"/>
          <p:cNvSpPr txBox="1"/>
          <p:nvPr/>
        </p:nvSpPr>
        <p:spPr>
          <a:xfrm>
            <a:off x="4171950" y="2314542"/>
            <a:ext cx="1981200" cy="400110"/>
          </a:xfrm>
          <a:prstGeom prst="rect">
            <a:avLst/>
          </a:prstGeom>
          <a:noFill/>
        </p:spPr>
        <p:txBody>
          <a:bodyPr wrap="square" rtlCol="0">
            <a:spAutoFit/>
          </a:bodyPr>
          <a:lstStyle/>
          <a:p>
            <a:r>
              <a:rPr lang="en-US" sz="2000" dirty="0"/>
              <a:t>Disappointment</a:t>
            </a:r>
          </a:p>
        </p:txBody>
      </p:sp>
      <p:sp>
        <p:nvSpPr>
          <p:cNvPr id="10242" name="AutoShape 2" descr="https://classes.lt.unt.edu/Spring_2014/LTEC_3260_020/elf0055/assign1/rightarrow.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4" name="Picture 4" descr="https://classes.lt.unt.edu/Spring_2014/LTEC_3260_020/elf0055/assign1/rightarrow.png"/>
          <p:cNvPicPr>
            <a:picLocks noChangeAspect="1" noChangeArrowheads="1"/>
          </p:cNvPicPr>
          <p:nvPr/>
        </p:nvPicPr>
        <p:blipFill>
          <a:blip r:embed="rId3" cstate="print"/>
          <a:srcRect/>
          <a:stretch>
            <a:fillRect/>
          </a:stretch>
        </p:blipFill>
        <p:spPr bwMode="auto">
          <a:xfrm rot="10800000">
            <a:off x="3505200" y="2209797"/>
            <a:ext cx="685800" cy="609601"/>
          </a:xfrm>
          <a:prstGeom prst="rect">
            <a:avLst/>
          </a:prstGeom>
          <a:noFill/>
        </p:spPr>
      </p:pic>
      <p:pic>
        <p:nvPicPr>
          <p:cNvPr id="6146" name="Picture 2" descr="C:\Users\Along\Desktop\rocks-seesa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9509" y="3609975"/>
            <a:ext cx="4024704" cy="1866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1505" name="Title 1"/>
          <p:cNvSpPr>
            <a:spLocks noGrp="1"/>
          </p:cNvSpPr>
          <p:nvPr>
            <p:ph type="title"/>
          </p:nvPr>
        </p:nvSpPr>
        <p:spPr>
          <a:xfrm>
            <a:off x="1296988" y="301625"/>
            <a:ext cx="7694612" cy="1143000"/>
          </a:xfrm>
        </p:spPr>
        <p:txBody>
          <a:bodyPr/>
          <a:lstStyle/>
          <a:p>
            <a:pPr eaLnBrk="1" hangingPunct="1"/>
            <a:r>
              <a:rPr lang="en-US" dirty="0"/>
              <a:t>Anna Long, Esq.</a:t>
            </a:r>
          </a:p>
        </p:txBody>
      </p:sp>
      <p:sp>
        <p:nvSpPr>
          <p:cNvPr id="21506" name="Text Placeholder 2"/>
          <p:cNvSpPr>
            <a:spLocks noGrp="1"/>
          </p:cNvSpPr>
          <p:nvPr>
            <p:ph type="body" sz="half" idx="1"/>
          </p:nvPr>
        </p:nvSpPr>
        <p:spPr>
          <a:xfrm>
            <a:off x="1143000" y="1524000"/>
            <a:ext cx="7924800" cy="5181599"/>
          </a:xfrm>
        </p:spPr>
        <p:txBody>
          <a:bodyPr>
            <a:normAutofit/>
          </a:bodyPr>
          <a:lstStyle/>
          <a:p>
            <a:pPr marL="0" indent="0">
              <a:buNone/>
            </a:pPr>
            <a:r>
              <a:rPr lang="en-US" sz="1800" dirty="0"/>
              <a:t>Anna Long is an attorney with the firm of Dean, Mead, Egerton, </a:t>
            </a:r>
            <a:r>
              <a:rPr lang="en-US" sz="1800" dirty="0" err="1"/>
              <a:t>Bloodworth</a:t>
            </a:r>
            <a:r>
              <a:rPr lang="en-US" sz="1800" dirty="0"/>
              <a:t>, </a:t>
            </a:r>
            <a:br>
              <a:rPr lang="en-US" sz="1800" dirty="0"/>
            </a:br>
            <a:r>
              <a:rPr lang="en-US" sz="1800" dirty="0" err="1"/>
              <a:t>Capouano</a:t>
            </a:r>
            <a:r>
              <a:rPr lang="en-US" sz="1800" dirty="0"/>
              <a:t> &amp; </a:t>
            </a:r>
            <a:r>
              <a:rPr lang="en-US" sz="1800" dirty="0" err="1"/>
              <a:t>Bozarth</a:t>
            </a:r>
            <a:r>
              <a:rPr lang="en-US" sz="1800" dirty="0"/>
              <a:t>, P.A. in Orlando, and has a broad background in environmental law, land use and zoning, and administrative law. Anna has over thirty years of experience in environmental law and environmental management. Prior to moving into private practice,  Anna served as the manager for the Orange County Environmental Protection Division of Orange County, Florida for over five years.  Anna also held numerous environmental managerial positions in various business industries including  Director of Environment, Safety &amp; Health for the largest semi-conductor company in the northwest and manager of the environmental division of a major private electric utility company, as well as General Counsel and Director of Environmental Services for a multi-state environmental and engineering and consulting firm. </a:t>
            </a:r>
          </a:p>
          <a:p>
            <a:pPr marL="0" indent="0">
              <a:buNone/>
            </a:pPr>
            <a:endParaRPr lang="en-US" sz="1800" dirty="0"/>
          </a:p>
          <a:p>
            <a:pPr marL="0" indent="0">
              <a:buNone/>
            </a:pPr>
            <a:r>
              <a:rPr lang="en-US" sz="1800" dirty="0"/>
              <a:t>Anna also received a Certificate in Natural Resources from Lewis &amp; Clark’s Northwestern School of Law. Anna is licensed to practice law in Florida, as well as Oregon and the State of Washington.</a:t>
            </a:r>
          </a:p>
        </p:txBody>
      </p:sp>
      <p:pic>
        <p:nvPicPr>
          <p:cNvPr id="2" name="Picture 1"/>
          <p:cNvPicPr>
            <a:picLocks noChangeAspect="1"/>
          </p:cNvPicPr>
          <p:nvPr/>
        </p:nvPicPr>
        <p:blipFill>
          <a:blip r:embed="rId3"/>
          <a:stretch>
            <a:fillRect/>
          </a:stretch>
        </p:blipFill>
        <p:spPr>
          <a:xfrm>
            <a:off x="7391400" y="504285"/>
            <a:ext cx="1304657" cy="737680"/>
          </a:xfrm>
          <a:prstGeom prst="rect">
            <a:avLst/>
          </a:prstGeom>
        </p:spPr>
      </p:pic>
    </p:spTree>
    <p:extLst>
      <p:ext uri="{BB962C8B-B14F-4D97-AF65-F5344CB8AC3E}">
        <p14:creationId xmlns:p14="http://schemas.microsoft.com/office/powerpoint/2010/main" val="1343362345"/>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066800" y="228600"/>
            <a:ext cx="8077200" cy="1143000"/>
          </a:xfrm>
        </p:spPr>
        <p:txBody>
          <a:bodyPr>
            <a:normAutofit fontScale="90000"/>
          </a:bodyPr>
          <a:lstStyle/>
          <a:p>
            <a:pPr marL="400050" indent="-400050"/>
            <a:r>
              <a:rPr lang="en-US" sz="3600" dirty="0" smtClean="0"/>
              <a:t>4. 		</a:t>
            </a:r>
            <a:r>
              <a:rPr lang="en-US" sz="4400" dirty="0" smtClean="0"/>
              <a:t>Understand </a:t>
            </a:r>
            <a:r>
              <a:rPr lang="en-US" sz="4400" dirty="0"/>
              <a:t>Gravity of Situation </a:t>
            </a:r>
            <a:r>
              <a:rPr lang="en-US" sz="4400" dirty="0" smtClean="0"/>
              <a:t/>
            </a:r>
            <a:br>
              <a:rPr lang="en-US" sz="4400" dirty="0" smtClean="0"/>
            </a:br>
            <a:r>
              <a:rPr lang="en-US" sz="4400" dirty="0" smtClean="0"/>
              <a:t>	and Perspective </a:t>
            </a:r>
            <a:r>
              <a:rPr lang="en-US" sz="4400" dirty="0"/>
              <a:t>from Agency </a:t>
            </a:r>
          </a:p>
        </p:txBody>
      </p:sp>
      <p:sp>
        <p:nvSpPr>
          <p:cNvPr id="6147" name="Rectangle 3"/>
          <p:cNvSpPr>
            <a:spLocks noGrp="1" noChangeArrowheads="1"/>
          </p:cNvSpPr>
          <p:nvPr>
            <p:ph type="body" idx="4294967295"/>
          </p:nvPr>
        </p:nvSpPr>
        <p:spPr>
          <a:xfrm>
            <a:off x="1066800" y="1676400"/>
            <a:ext cx="7924800" cy="5181600"/>
          </a:xfrm>
        </p:spPr>
        <p:txBody>
          <a:bodyPr/>
          <a:lstStyle/>
          <a:p>
            <a:pPr marL="457200" indent="-457200"/>
            <a:r>
              <a:rPr lang="en-US" dirty="0"/>
              <a:t>Understand the “worst case scenario” from the beginning</a:t>
            </a:r>
          </a:p>
          <a:p>
            <a:pPr marL="457200" indent="-457200"/>
            <a:r>
              <a:rPr lang="en-US" dirty="0"/>
              <a:t>Consider the agency’s perspective</a:t>
            </a:r>
          </a:p>
          <a:p>
            <a:pPr marL="690563" lvl="1" indent="-236538"/>
            <a:r>
              <a:rPr lang="en-US" dirty="0"/>
              <a:t>Is this a repeat violation?</a:t>
            </a:r>
          </a:p>
          <a:p>
            <a:pPr marL="690563" lvl="1" indent="-236538"/>
            <a:r>
              <a:rPr lang="en-US" dirty="0"/>
              <a:t>Is there a recent, similar case that soured the agency’s view of this type of situation?</a:t>
            </a:r>
          </a:p>
          <a:p>
            <a:pPr marL="690563" lvl="1" indent="-236538"/>
            <a:r>
              <a:rPr lang="en-US" dirty="0"/>
              <a:t>What is the global effect of their decision in this particular case</a:t>
            </a:r>
            <a:r>
              <a:rPr lang="en-US" dirty="0" smtClean="0"/>
              <a:t>? Setting precedent often a concern.</a:t>
            </a:r>
            <a:endParaRPr lang="en-US" dirty="0"/>
          </a:p>
        </p:txBody>
      </p:sp>
    </p:spTree>
    <p:extLst>
      <p:ext uri="{BB962C8B-B14F-4D97-AF65-F5344CB8AC3E}">
        <p14:creationId xmlns:p14="http://schemas.microsoft.com/office/powerpoint/2010/main" val="303954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104640"/>
            <a:ext cx="3919537" cy="2660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0" name="Rectangle 2"/>
          <p:cNvSpPr>
            <a:spLocks noGrp="1" noChangeArrowheads="1"/>
          </p:cNvSpPr>
          <p:nvPr>
            <p:ph type="title" idx="4294967295"/>
          </p:nvPr>
        </p:nvSpPr>
        <p:spPr>
          <a:xfrm>
            <a:off x="1143000" y="152400"/>
            <a:ext cx="7924800" cy="914400"/>
          </a:xfrm>
        </p:spPr>
        <p:txBody>
          <a:bodyPr>
            <a:normAutofit/>
          </a:bodyPr>
          <a:lstStyle/>
          <a:p>
            <a:r>
              <a:rPr lang="en-US" sz="4000" dirty="0"/>
              <a:t>Things to Consider</a:t>
            </a:r>
          </a:p>
        </p:txBody>
      </p:sp>
      <p:sp>
        <p:nvSpPr>
          <p:cNvPr id="7171" name="Rectangle 3"/>
          <p:cNvSpPr>
            <a:spLocks noGrp="1" noChangeArrowheads="1"/>
          </p:cNvSpPr>
          <p:nvPr>
            <p:ph type="body" idx="4294967295"/>
          </p:nvPr>
        </p:nvSpPr>
        <p:spPr>
          <a:xfrm>
            <a:off x="1143000" y="1219200"/>
            <a:ext cx="7848600" cy="5257800"/>
          </a:xfrm>
        </p:spPr>
        <p:txBody>
          <a:bodyPr>
            <a:normAutofit/>
          </a:bodyPr>
          <a:lstStyle/>
          <a:p>
            <a:pPr marL="457200" indent="-457200"/>
            <a:r>
              <a:rPr lang="en-US" dirty="0"/>
              <a:t>Look on agency’s sites for similar cases</a:t>
            </a:r>
          </a:p>
          <a:p>
            <a:pPr marL="690563" lvl="1" indent="-236538">
              <a:spcBef>
                <a:spcPts val="600"/>
              </a:spcBef>
            </a:pPr>
            <a:r>
              <a:rPr lang="en-US" dirty="0"/>
              <a:t>Search databases for specific information</a:t>
            </a:r>
          </a:p>
          <a:p>
            <a:pPr marL="690563" lvl="1" indent="-236538">
              <a:spcBef>
                <a:spcPts val="600"/>
              </a:spcBef>
            </a:pPr>
            <a:r>
              <a:rPr lang="en-US" dirty="0"/>
              <a:t>Skim news releases for current related events</a:t>
            </a:r>
          </a:p>
          <a:p>
            <a:pPr marL="457200" indent="-457200"/>
            <a:r>
              <a:rPr lang="en-US" dirty="0"/>
              <a:t>Penalty Matrix and Multiplier </a:t>
            </a:r>
          </a:p>
          <a:p>
            <a:pPr marL="690563" lvl="1" indent="-236538">
              <a:spcBef>
                <a:spcPts val="600"/>
              </a:spcBef>
            </a:pPr>
            <a:r>
              <a:rPr lang="en-US" dirty="0"/>
              <a:t>Agencies may have the ability to multiply penalties for repeat offenders </a:t>
            </a:r>
          </a:p>
          <a:p>
            <a:pPr marL="402336" lvl="1" indent="0">
              <a:buNone/>
            </a:pPr>
            <a:endParaRPr lang="en-US" dirty="0"/>
          </a:p>
        </p:txBody>
      </p:sp>
    </p:spTree>
    <p:extLst>
      <p:ext uri="{BB962C8B-B14F-4D97-AF65-F5344CB8AC3E}">
        <p14:creationId xmlns:p14="http://schemas.microsoft.com/office/powerpoint/2010/main" val="12214831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274320"/>
            <a:ext cx="7714488" cy="1143000"/>
          </a:xfrm>
        </p:spPr>
        <p:txBody>
          <a:bodyPr/>
          <a:lstStyle/>
          <a:p>
            <a:r>
              <a:rPr lang="en-US" dirty="0" smtClean="0"/>
              <a:t>Communicate this! </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73813" y="2209800"/>
            <a:ext cx="4007787" cy="2667000"/>
          </a:xfrm>
        </p:spPr>
      </p:pic>
      <p:pic>
        <p:nvPicPr>
          <p:cNvPr id="5122"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3589" r="6670"/>
          <a:stretch/>
        </p:blipFill>
        <p:spPr bwMode="auto">
          <a:xfrm>
            <a:off x="5334000" y="2209800"/>
            <a:ext cx="359664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2766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228600"/>
            <a:ext cx="7848600" cy="8382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3.	Have a Strategy for Resolution</a:t>
            </a:r>
          </a:p>
        </p:txBody>
      </p:sp>
      <p:sp>
        <p:nvSpPr>
          <p:cNvPr id="3" name="Rectangle 3"/>
          <p:cNvSpPr txBox="1">
            <a:spLocks noChangeArrowheads="1"/>
          </p:cNvSpPr>
          <p:nvPr/>
        </p:nvSpPr>
        <p:spPr>
          <a:xfrm>
            <a:off x="1143000" y="1447800"/>
            <a:ext cx="7498080" cy="4800600"/>
          </a:xfrm>
          <a:prstGeom prst="rect">
            <a:avLst/>
          </a:prstGeom>
        </p:spPr>
        <p:txBody>
          <a:bodyPr/>
          <a:lstStyle/>
          <a:p>
            <a:pPr marL="457200" marR="0" lvl="0" indent="-457200"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altLang="en-US" sz="3200" b="0" i="0" u="none" strike="noStrike" kern="1200" cap="none" spc="0" normalizeH="0" baseline="0" noProof="0" dirty="0">
                <a:ln>
                  <a:noFill/>
                </a:ln>
                <a:solidFill>
                  <a:schemeClr val="tx1"/>
                </a:solidFill>
                <a:effectLst/>
                <a:uLnTx/>
                <a:uFillTx/>
                <a:latin typeface="+mn-lt"/>
                <a:ea typeface="+mn-ea"/>
                <a:cs typeface="+mn-cs"/>
              </a:rPr>
              <a:t>Consider all options</a:t>
            </a:r>
          </a:p>
          <a:p>
            <a:pPr marL="457200" marR="0" lvl="0" indent="-457200"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altLang="en-US" sz="3200" b="0" i="0" u="none" strike="noStrike" kern="1200" cap="none" spc="0" normalizeH="0" baseline="0" noProof="0" dirty="0">
                <a:ln>
                  <a:noFill/>
                </a:ln>
                <a:solidFill>
                  <a:schemeClr val="tx1"/>
                </a:solidFill>
                <a:effectLst/>
                <a:uLnTx/>
                <a:uFillTx/>
                <a:latin typeface="+mn-lt"/>
                <a:ea typeface="+mn-ea"/>
                <a:cs typeface="+mn-cs"/>
              </a:rPr>
              <a:t>Be prepared to give in a little</a:t>
            </a:r>
          </a:p>
          <a:p>
            <a:pPr marL="457200" marR="0" lvl="0" indent="-457200"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altLang="en-US" sz="3200" b="0" i="0" u="none" strike="noStrike" kern="1200" cap="none" spc="0" normalizeH="0" baseline="0" noProof="0" dirty="0">
                <a:ln>
                  <a:noFill/>
                </a:ln>
                <a:solidFill>
                  <a:schemeClr val="tx1"/>
                </a:solidFill>
                <a:effectLst/>
                <a:uLnTx/>
                <a:uFillTx/>
                <a:latin typeface="+mn-lt"/>
                <a:ea typeface="+mn-ea"/>
                <a:cs typeface="+mn-cs"/>
              </a:rPr>
              <a:t>Know what you want to stand firm on</a:t>
            </a:r>
          </a:p>
          <a:p>
            <a:pPr marL="457200" marR="0" lvl="0" indent="-457200"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altLang="en-US" sz="3200" b="0" i="0" u="none" strike="noStrike" kern="1200" cap="none" spc="0" normalizeH="0" baseline="0" noProof="0" dirty="0">
                <a:ln>
                  <a:noFill/>
                </a:ln>
                <a:solidFill>
                  <a:schemeClr val="tx1"/>
                </a:solidFill>
                <a:effectLst/>
                <a:uLnTx/>
                <a:uFillTx/>
                <a:latin typeface="+mn-lt"/>
                <a:ea typeface="+mn-ea"/>
                <a:cs typeface="+mn-cs"/>
              </a:rPr>
              <a:t>Consult lawyer?</a:t>
            </a:r>
          </a:p>
          <a:p>
            <a:pPr marL="457200" marR="0" lvl="0" indent="-457200"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altLang="en-US" sz="3200" b="0" i="0" u="none" strike="noStrike" kern="1200" cap="none" spc="0" normalizeH="0" baseline="0" noProof="0" dirty="0">
                <a:ln>
                  <a:noFill/>
                </a:ln>
                <a:solidFill>
                  <a:schemeClr val="tx1"/>
                </a:solidFill>
                <a:effectLst/>
                <a:uLnTx/>
                <a:uFillTx/>
                <a:latin typeface="+mn-lt"/>
                <a:ea typeface="+mn-ea"/>
                <a:cs typeface="+mn-cs"/>
              </a:rPr>
              <a:t>Hire a consultant?</a:t>
            </a:r>
          </a:p>
          <a:p>
            <a:pPr marL="0" marR="0" lvl="0" indent="0" algn="l" defTabSz="914400" rtl="0" eaLnBrk="1" fontAlgn="auto" latinLnBrk="0" hangingPunct="1">
              <a:lnSpc>
                <a:spcPct val="100000"/>
              </a:lnSpc>
              <a:spcBef>
                <a:spcPts val="600"/>
              </a:spcBef>
              <a:spcAft>
                <a:spcPts val="0"/>
              </a:spcAft>
              <a:buClr>
                <a:schemeClr val="accent1"/>
              </a:buClr>
              <a:buSzPct val="80000"/>
              <a:buFont typeface="Wingdings" pitchFamily="2" charset="2"/>
              <a:buNone/>
              <a:tabLst/>
              <a:defRPr/>
            </a:pPr>
            <a:endParaRPr kumimoji="0" lang="en-US" alt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descr="C:\Users\Along\Desktop\stages_of_negoti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405615"/>
            <a:ext cx="3624263" cy="30856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long\Desktop\children-inspector-sandcastle-vacation-environmental_protection_agency-regulations-tmcn604_lo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2133600"/>
            <a:ext cx="2929180" cy="32513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txBox="1">
            <a:spLocks noChangeArrowheads="1"/>
          </p:cNvSpPr>
          <p:nvPr/>
        </p:nvSpPr>
        <p:spPr>
          <a:xfrm>
            <a:off x="1143000" y="228600"/>
            <a:ext cx="7498080" cy="9144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Strategy for Resolution</a:t>
            </a:r>
          </a:p>
        </p:txBody>
      </p:sp>
      <p:sp>
        <p:nvSpPr>
          <p:cNvPr id="3" name="Rectangle 3"/>
          <p:cNvSpPr txBox="1">
            <a:spLocks noChangeArrowheads="1"/>
          </p:cNvSpPr>
          <p:nvPr/>
        </p:nvSpPr>
        <p:spPr>
          <a:xfrm>
            <a:off x="1066800" y="1371600"/>
            <a:ext cx="4800600" cy="5334000"/>
          </a:xfrm>
          <a:prstGeom prst="rect">
            <a:avLst/>
          </a:prstGeom>
        </p:spPr>
        <p:txBody>
          <a:bodyPr/>
          <a:lstStyle/>
          <a:p>
            <a:pPr marL="457200" marR="0" lvl="0" indent="-457200"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altLang="en-US" sz="3200" b="0" i="0" u="none" strike="noStrike" kern="1200" cap="none" spc="0" normalizeH="0" baseline="0" noProof="0" dirty="0">
                <a:ln>
                  <a:noFill/>
                </a:ln>
                <a:solidFill>
                  <a:schemeClr val="tx1"/>
                </a:solidFill>
                <a:effectLst/>
                <a:uLnTx/>
                <a:uFillTx/>
                <a:latin typeface="+mn-lt"/>
                <a:ea typeface="+mn-ea"/>
                <a:cs typeface="+mn-cs"/>
              </a:rPr>
              <a:t>Understand the Regulations </a:t>
            </a:r>
          </a:p>
          <a:p>
            <a:pPr marL="640080" marR="0" lvl="1" indent="-237744" algn="l" defTabSz="914400" rtl="0" eaLnBrk="1" fontAlgn="auto" latinLnBrk="0" hangingPunct="1">
              <a:lnSpc>
                <a:spcPct val="100000"/>
              </a:lnSpc>
              <a:spcBef>
                <a:spcPts val="600"/>
              </a:spcBef>
              <a:spcAft>
                <a:spcPts val="0"/>
              </a:spcAft>
              <a:buClr>
                <a:schemeClr val="accent1"/>
              </a:buClr>
              <a:buSzTx/>
              <a:buFont typeface="Verdana"/>
              <a:buChar char="◦"/>
              <a:tabLst/>
              <a:defRPr/>
            </a:pPr>
            <a:r>
              <a:rPr kumimoji="0" lang="en-US" altLang="en-US" sz="2800" b="0" i="0" u="none" strike="noStrike" kern="1200" cap="none" spc="0" normalizeH="0" baseline="0" noProof="0" dirty="0">
                <a:ln>
                  <a:noFill/>
                </a:ln>
                <a:solidFill>
                  <a:schemeClr val="tx1"/>
                </a:solidFill>
                <a:effectLst/>
                <a:uLnTx/>
                <a:uFillTx/>
                <a:latin typeface="+mn-lt"/>
                <a:ea typeface="+mn-ea"/>
                <a:cs typeface="+mn-cs"/>
              </a:rPr>
              <a:t>Chapter 62-780 FAC – Contaminated Site </a:t>
            </a:r>
            <a:br>
              <a:rPr kumimoji="0" lang="en-US" altLang="en-US" sz="2800" b="0" i="0" u="none" strike="noStrike" kern="1200" cap="none" spc="0" normalizeH="0" baseline="0" noProof="0" dirty="0">
                <a:ln>
                  <a:noFill/>
                </a:ln>
                <a:solidFill>
                  <a:schemeClr val="tx1"/>
                </a:solidFill>
                <a:effectLst/>
                <a:uLnTx/>
                <a:uFillTx/>
                <a:latin typeface="+mn-lt"/>
                <a:ea typeface="+mn-ea"/>
                <a:cs typeface="+mn-cs"/>
              </a:rPr>
            </a:br>
            <a:r>
              <a:rPr kumimoji="0" lang="en-US" altLang="en-US" sz="2800" b="0" i="0" u="none" strike="noStrike" kern="1200" cap="none" spc="0" normalizeH="0" baseline="0" noProof="0" dirty="0">
                <a:ln>
                  <a:noFill/>
                </a:ln>
                <a:solidFill>
                  <a:schemeClr val="tx1"/>
                </a:solidFill>
                <a:effectLst/>
                <a:uLnTx/>
                <a:uFillTx/>
                <a:latin typeface="+mn-lt"/>
                <a:ea typeface="+mn-ea"/>
                <a:cs typeface="+mn-cs"/>
              </a:rPr>
              <a:t>Cleanup Criteria</a:t>
            </a:r>
          </a:p>
          <a:p>
            <a:pPr marL="640080" marR="0" lvl="1" indent="-237744" algn="l" defTabSz="914400" rtl="0" eaLnBrk="1" fontAlgn="auto" latinLnBrk="0" hangingPunct="1">
              <a:lnSpc>
                <a:spcPct val="100000"/>
              </a:lnSpc>
              <a:spcBef>
                <a:spcPts val="600"/>
              </a:spcBef>
              <a:spcAft>
                <a:spcPts val="0"/>
              </a:spcAft>
              <a:buClr>
                <a:schemeClr val="accent1"/>
              </a:buClr>
              <a:buSzTx/>
              <a:buFont typeface="Verdana"/>
              <a:buChar char="◦"/>
              <a:tabLst/>
              <a:defRPr/>
            </a:pPr>
            <a:r>
              <a:rPr kumimoji="0" lang="en-US" altLang="en-US" sz="2800" b="0" i="0" u="none" strike="noStrike" kern="1200" cap="none" spc="0" normalizeH="0" baseline="0" noProof="0" dirty="0">
                <a:ln>
                  <a:noFill/>
                </a:ln>
                <a:solidFill>
                  <a:schemeClr val="tx1"/>
                </a:solidFill>
                <a:effectLst/>
                <a:uLnTx/>
                <a:uFillTx/>
                <a:latin typeface="+mn-lt"/>
                <a:ea typeface="+mn-ea"/>
                <a:cs typeface="+mn-cs"/>
              </a:rPr>
              <a:t>SOPs / Guidance</a:t>
            </a:r>
          </a:p>
          <a:p>
            <a:pPr marL="457200" marR="0" lvl="0" indent="-457200"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altLang="en-US" sz="3200" b="0" i="0" u="none" strike="noStrike" kern="1200" cap="none" spc="0" normalizeH="0" baseline="0" noProof="0" dirty="0">
                <a:ln>
                  <a:noFill/>
                </a:ln>
                <a:solidFill>
                  <a:schemeClr val="tx1"/>
                </a:solidFill>
                <a:effectLst/>
                <a:uLnTx/>
                <a:uFillTx/>
                <a:latin typeface="+mn-lt"/>
                <a:ea typeface="+mn-ea"/>
                <a:cs typeface="+mn-cs"/>
              </a:rPr>
              <a:t>Understand the Agency’s Jurisdiction</a:t>
            </a:r>
          </a:p>
          <a:p>
            <a:pPr marL="640080" marR="0" lvl="1" indent="-237744" algn="l" defTabSz="914400" rtl="0" eaLnBrk="1" fontAlgn="auto" latinLnBrk="0" hangingPunct="1">
              <a:lnSpc>
                <a:spcPct val="100000"/>
              </a:lnSpc>
              <a:spcBef>
                <a:spcPts val="600"/>
              </a:spcBef>
              <a:spcAft>
                <a:spcPts val="0"/>
              </a:spcAft>
              <a:buClr>
                <a:schemeClr val="accent1"/>
              </a:buClr>
              <a:buSzTx/>
              <a:buFont typeface="Verdana"/>
              <a:buChar char="◦"/>
              <a:tabLst/>
              <a:defRPr/>
            </a:pPr>
            <a:r>
              <a:rPr kumimoji="0" lang="en-US" altLang="en-US" sz="2800" b="0" i="0" u="none" strike="noStrike" kern="1200" cap="none" spc="0" normalizeH="0" baseline="0" noProof="0" dirty="0">
                <a:ln>
                  <a:noFill/>
                </a:ln>
                <a:solidFill>
                  <a:schemeClr val="tx1"/>
                </a:solidFill>
                <a:effectLst/>
                <a:uLnTx/>
                <a:uFillTx/>
                <a:latin typeface="+mn-lt"/>
                <a:ea typeface="+mn-ea"/>
                <a:cs typeface="+mn-cs"/>
              </a:rPr>
              <a:t>FDEP </a:t>
            </a:r>
            <a:r>
              <a:rPr kumimoji="0" lang="en-US" altLang="en-US" sz="2800" b="0" i="0" u="none" strike="noStrike" kern="1200" cap="none" spc="0" normalizeH="0" baseline="0" noProof="0" dirty="0" err="1">
                <a:ln>
                  <a:noFill/>
                </a:ln>
                <a:solidFill>
                  <a:schemeClr val="tx1"/>
                </a:solidFill>
                <a:effectLst/>
                <a:uLnTx/>
                <a:uFillTx/>
                <a:latin typeface="+mn-lt"/>
                <a:ea typeface="+mn-ea"/>
                <a:cs typeface="+mn-cs"/>
              </a:rPr>
              <a:t>vs</a:t>
            </a:r>
            <a:r>
              <a:rPr kumimoji="0" lang="en-US" altLang="en-US" sz="2800" b="0" i="0" u="none" strike="noStrike" kern="1200" cap="none" spc="0" normalizeH="0" baseline="0" noProof="0" dirty="0">
                <a:ln>
                  <a:noFill/>
                </a:ln>
                <a:solidFill>
                  <a:schemeClr val="tx1"/>
                </a:solidFill>
                <a:effectLst/>
                <a:uLnTx/>
                <a:uFillTx/>
                <a:latin typeface="+mn-lt"/>
                <a:ea typeface="+mn-ea"/>
                <a:cs typeface="+mn-cs"/>
              </a:rPr>
              <a:t> WMD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228600"/>
            <a:ext cx="7848600" cy="8382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Real World Stories</a:t>
            </a:r>
          </a:p>
        </p:txBody>
      </p:sp>
      <p:sp>
        <p:nvSpPr>
          <p:cNvPr id="3" name="Rectangle 3"/>
          <p:cNvSpPr txBox="1">
            <a:spLocks noChangeArrowheads="1"/>
          </p:cNvSpPr>
          <p:nvPr/>
        </p:nvSpPr>
        <p:spPr>
          <a:xfrm>
            <a:off x="1143000" y="1295400"/>
            <a:ext cx="7498080" cy="4800600"/>
          </a:xfrm>
          <a:prstGeom prst="rect">
            <a:avLst/>
          </a:prstGeom>
        </p:spPr>
        <p:txBody>
          <a:bodyPr/>
          <a:lstStyle/>
          <a:p>
            <a:pPr marL="457200" marR="0" lvl="0" indent="-457200"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altLang="en-US" sz="3200" b="0" i="0" u="none" strike="noStrike" kern="1200" cap="none" spc="0" normalizeH="0" baseline="0" noProof="0" dirty="0">
                <a:ln>
                  <a:noFill/>
                </a:ln>
                <a:solidFill>
                  <a:schemeClr val="tx1"/>
                </a:solidFill>
                <a:effectLst/>
                <a:uLnTx/>
                <a:uFillTx/>
                <a:latin typeface="+mn-lt"/>
                <a:ea typeface="+mn-ea"/>
                <a:cs typeface="+mn-cs"/>
              </a:rPr>
              <a:t>Collier County </a:t>
            </a:r>
            <a:r>
              <a:rPr kumimoji="0" lang="en-US" altLang="en-US" sz="3200" b="0" i="0" u="none" strike="noStrike" kern="1200" cap="none" spc="0" normalizeH="0" baseline="0" noProof="0" dirty="0" smtClean="0">
                <a:ln>
                  <a:noFill/>
                </a:ln>
                <a:solidFill>
                  <a:schemeClr val="tx1"/>
                </a:solidFill>
                <a:effectLst/>
                <a:uLnTx/>
                <a:uFillTx/>
                <a:latin typeface="+mn-lt"/>
                <a:ea typeface="+mn-ea"/>
                <a:cs typeface="+mn-cs"/>
              </a:rPr>
              <a:t>— Fracking</a:t>
            </a:r>
            <a:endParaRPr kumimoji="0" lang="en-US" alt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2" descr="C:\Users\GWalters\Desktop\frack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0322" y="2150261"/>
            <a:ext cx="4973955" cy="45211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ong\Desktop\cb_manufactur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399" y="3657600"/>
            <a:ext cx="5420285" cy="29486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a:xfrm>
            <a:off x="1066800" y="152400"/>
            <a:ext cx="7924800" cy="8382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Pharmaceutical Manufacturing </a:t>
            </a:r>
          </a:p>
        </p:txBody>
      </p:sp>
      <p:pic>
        <p:nvPicPr>
          <p:cNvPr id="5122" name="Picture 2" descr="C:\Users\Along\Desktop\pharmaceutical-manufactur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0999" y="1143000"/>
            <a:ext cx="4700763" cy="312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greaterloveministries.org/wp-content/uploads/2013/07/follow_through_small.jpg"/>
          <p:cNvPicPr>
            <a:picLocks noChangeAspect="1" noChangeArrowheads="1"/>
          </p:cNvPicPr>
          <p:nvPr/>
        </p:nvPicPr>
        <p:blipFill>
          <a:blip r:embed="rId2" cstate="print"/>
          <a:srcRect t="15152" b="15151"/>
          <a:stretch>
            <a:fillRect/>
          </a:stretch>
        </p:blipFill>
        <p:spPr bwMode="auto">
          <a:xfrm>
            <a:off x="5181600" y="5105400"/>
            <a:ext cx="3810000" cy="1460500"/>
          </a:xfrm>
          <a:prstGeom prst="rect">
            <a:avLst/>
          </a:prstGeom>
          <a:noFill/>
        </p:spPr>
      </p:pic>
      <p:sp>
        <p:nvSpPr>
          <p:cNvPr id="2" name="Rectangle 2"/>
          <p:cNvSpPr txBox="1">
            <a:spLocks noChangeArrowheads="1"/>
          </p:cNvSpPr>
          <p:nvPr/>
        </p:nvSpPr>
        <p:spPr>
          <a:xfrm>
            <a:off x="1143000" y="228600"/>
            <a:ext cx="7848600" cy="762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2. 	Always Follow </a:t>
            </a:r>
            <a:r>
              <a:rPr kumimoji="0" lang="en-US" altLang="en-US" sz="4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Through</a:t>
            </a:r>
            <a:endParaRPr kumimoji="0" lang="en-US" alt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 name="Rectangle 3"/>
          <p:cNvSpPr txBox="1">
            <a:spLocks noChangeArrowheads="1"/>
          </p:cNvSpPr>
          <p:nvPr/>
        </p:nvSpPr>
        <p:spPr>
          <a:xfrm>
            <a:off x="1143000" y="1295400"/>
            <a:ext cx="7696200" cy="4835525"/>
          </a:xfrm>
          <a:prstGeom prst="rect">
            <a:avLst/>
          </a:prstGeom>
        </p:spPr>
        <p:txBody>
          <a:bodyPr>
            <a:normAutofit/>
          </a:bodyPr>
          <a:lstStyle/>
          <a:p>
            <a:pPr marL="457200" marR="0" lvl="0" indent="-457200" algn="l" defTabSz="914400" rtl="0" eaLnBrk="1" fontAlgn="auto" latinLnBrk="0" hangingPunct="1">
              <a:lnSpc>
                <a:spcPct val="100000"/>
              </a:lnSpc>
              <a:spcBef>
                <a:spcPts val="1200"/>
              </a:spcBef>
              <a:spcAft>
                <a:spcPts val="0"/>
              </a:spcAft>
              <a:buClr>
                <a:schemeClr val="accent1"/>
              </a:buClr>
              <a:buSzPct val="80000"/>
              <a:buFont typeface="Wingdings 2"/>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Crucial to maintain, among other </a:t>
            </a:r>
            <a:br>
              <a:rPr kumimoji="0" lang="en-US" sz="3200" b="0" i="0" u="none" strike="noStrike" kern="1200" cap="none" spc="0" normalizeH="0" baseline="0" noProof="0" dirty="0">
                <a:ln>
                  <a:noFill/>
                </a:ln>
                <a:solidFill>
                  <a:schemeClr val="tx1"/>
                </a:solidFill>
                <a:effectLst/>
                <a:uLnTx/>
                <a:uFillTx/>
                <a:latin typeface="+mn-lt"/>
                <a:ea typeface="+mn-ea"/>
                <a:cs typeface="+mn-cs"/>
              </a:rPr>
            </a:br>
            <a:r>
              <a:rPr kumimoji="0" lang="en-US" sz="3200" b="0" i="0" u="none" strike="noStrike" kern="1200" cap="none" spc="0" normalizeH="0" baseline="0" noProof="0" dirty="0">
                <a:ln>
                  <a:noFill/>
                </a:ln>
                <a:solidFill>
                  <a:schemeClr val="tx1"/>
                </a:solidFill>
                <a:effectLst/>
                <a:uLnTx/>
                <a:uFillTx/>
                <a:latin typeface="+mn-lt"/>
                <a:ea typeface="+mn-ea"/>
                <a:cs typeface="+mn-cs"/>
              </a:rPr>
              <a:t>things – credibility.</a:t>
            </a:r>
          </a:p>
          <a:p>
            <a:pPr marL="457200" marR="0" lvl="0" indent="-457200" algn="l" defTabSz="914400" rtl="0" eaLnBrk="1" fontAlgn="auto" latinLnBrk="0" hangingPunct="1">
              <a:lnSpc>
                <a:spcPct val="100000"/>
              </a:lnSpc>
              <a:spcBef>
                <a:spcPts val="1200"/>
              </a:spcBef>
              <a:spcAft>
                <a:spcPts val="0"/>
              </a:spcAft>
              <a:buClr>
                <a:schemeClr val="accent1"/>
              </a:buClr>
              <a:buSzPct val="80000"/>
              <a:buFont typeface="Wingdings 2"/>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You cannot always assume </a:t>
            </a:r>
            <a:br>
              <a:rPr kumimoji="0" lang="en-US" sz="3200" b="0" i="0" u="none" strike="noStrike" kern="1200" cap="none" spc="0" normalizeH="0" baseline="0" noProof="0" dirty="0">
                <a:ln>
                  <a:noFill/>
                </a:ln>
                <a:solidFill>
                  <a:schemeClr val="tx1"/>
                </a:solidFill>
                <a:effectLst/>
                <a:uLnTx/>
                <a:uFillTx/>
                <a:latin typeface="+mn-lt"/>
                <a:ea typeface="+mn-ea"/>
                <a:cs typeface="+mn-cs"/>
              </a:rPr>
            </a:br>
            <a:r>
              <a:rPr kumimoji="0" lang="en-US" sz="3200" b="0" i="0" u="none" strike="noStrike" kern="1200" cap="none" spc="0" normalizeH="0" baseline="0" noProof="0" dirty="0">
                <a:ln>
                  <a:noFill/>
                </a:ln>
                <a:solidFill>
                  <a:schemeClr val="tx1"/>
                </a:solidFill>
                <a:effectLst/>
                <a:uLnTx/>
                <a:uFillTx/>
                <a:latin typeface="+mn-lt"/>
                <a:ea typeface="+mn-ea"/>
                <a:cs typeface="+mn-cs"/>
              </a:rPr>
              <a:t>“no news is good news.”</a:t>
            </a:r>
          </a:p>
          <a:p>
            <a:pPr marL="640080" marR="0" lvl="1" indent="-237744" algn="l" defTabSz="914400" rtl="0" eaLnBrk="1" fontAlgn="auto" latinLnBrk="0" hangingPunct="1">
              <a:lnSpc>
                <a:spcPct val="100000"/>
              </a:lnSpc>
              <a:spcBef>
                <a:spcPts val="1200"/>
              </a:spcBef>
              <a:spcAft>
                <a:spcPts val="0"/>
              </a:spcAft>
              <a:buClr>
                <a:schemeClr val="accent1"/>
              </a:buClr>
              <a:buSzTx/>
              <a:buFont typeface="Verdana"/>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This applies not only regarding compliance matters generated as a result of a consent order or settlement agreement, but to effectuate permit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r>
            <a:br>
              <a:rPr kumimoji="0" lang="en-US" sz="2800" b="0" i="0" u="none" strike="noStrike" kern="1200" cap="none" spc="0" normalizeH="0" baseline="0" noProof="0" dirty="0" smtClean="0">
                <a:ln>
                  <a:noFill/>
                </a:ln>
                <a:solidFill>
                  <a:schemeClr val="tx1"/>
                </a:solidFill>
                <a:effectLst/>
                <a:uLnTx/>
                <a:uFillTx/>
                <a:latin typeface="+mn-lt"/>
                <a:ea typeface="+mn-ea"/>
                <a:cs typeface="+mn-cs"/>
              </a:rPr>
            </a:br>
            <a:r>
              <a:rPr kumimoji="0" lang="en-US" sz="2800" b="0" i="0" u="none" strike="noStrike" kern="1200" cap="none" spc="0" normalizeH="0" baseline="0" noProof="0" dirty="0" smtClean="0">
                <a:ln>
                  <a:noFill/>
                </a:ln>
                <a:solidFill>
                  <a:schemeClr val="tx1"/>
                </a:solidFill>
                <a:effectLst/>
                <a:uLnTx/>
                <a:uFillTx/>
                <a:latin typeface="+mn-lt"/>
                <a:ea typeface="+mn-ea"/>
                <a:cs typeface="+mn-cs"/>
              </a:rPr>
              <a:t>transfers</a:t>
            </a:r>
            <a:r>
              <a:rPr kumimoji="0" lang="en-US" sz="2800" b="0" i="0" u="none" strike="noStrike" kern="1200" cap="none" spc="0" normalizeH="0" baseline="0" noProof="0" dirty="0">
                <a:ln>
                  <a:noFill/>
                </a:ln>
                <a:solidFill>
                  <a:schemeClr val="tx1"/>
                </a:solidFill>
                <a:effectLst/>
                <a:uLnTx/>
                <a:uFillTx/>
                <a:latin typeface="+mn-lt"/>
                <a:ea typeface="+mn-ea"/>
                <a:cs typeface="+mn-cs"/>
              </a:rPr>
              <a:t>.</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endParaRPr kumimoji="0" lang="en-US" alt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66800" y="152400"/>
            <a:ext cx="8077200" cy="8382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Follow Through </a:t>
            </a:r>
            <a:r>
              <a:rPr kumimoji="0" lang="en-US" sz="4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t>
            </a:r>
            <a:r>
              <a:rPr kumimoji="0" lang="en-US"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Regulations</a:t>
            </a:r>
          </a:p>
        </p:txBody>
      </p:sp>
      <p:sp>
        <p:nvSpPr>
          <p:cNvPr id="3" name="Rectangle 3"/>
          <p:cNvSpPr txBox="1">
            <a:spLocks noChangeArrowheads="1"/>
          </p:cNvSpPr>
          <p:nvPr/>
        </p:nvSpPr>
        <p:spPr>
          <a:xfrm>
            <a:off x="1143000" y="1219200"/>
            <a:ext cx="7848600" cy="5486400"/>
          </a:xfrm>
          <a:prstGeom prst="rect">
            <a:avLst/>
          </a:prstGeom>
        </p:spPr>
        <p:txBody>
          <a:bodyPr>
            <a:normAutofit fontScale="85000" lnSpcReduction="20000"/>
          </a:bodyPr>
          <a:lstStyle/>
          <a:p>
            <a:pPr marL="457200" marR="0" lvl="0" indent="-457200" algn="l" defTabSz="914400" rtl="0" eaLnBrk="1" fontAlgn="auto" latinLnBrk="0" hangingPunct="1">
              <a:lnSpc>
                <a:spcPct val="110000"/>
              </a:lnSpc>
              <a:spcBef>
                <a:spcPts val="1200"/>
              </a:spcBef>
              <a:spcAft>
                <a:spcPts val="0"/>
              </a:spcAft>
              <a:buClr>
                <a:schemeClr val="accent1"/>
              </a:buClr>
              <a:buSzPct val="80000"/>
              <a:buFont typeface="Wingdings 2"/>
              <a:buChar char=""/>
              <a:tabLst/>
              <a:defRPr/>
            </a:pPr>
            <a:r>
              <a:rPr kumimoji="0" lang="en-US" sz="3500" b="0" i="0" u="none" strike="noStrike" kern="1200" cap="none" spc="0" normalizeH="0" baseline="0" noProof="0" dirty="0">
                <a:ln>
                  <a:noFill/>
                </a:ln>
                <a:solidFill>
                  <a:schemeClr val="tx1"/>
                </a:solidFill>
                <a:effectLst/>
                <a:uLnTx/>
                <a:uFillTx/>
                <a:latin typeface="+mn-lt"/>
                <a:ea typeface="+mn-ea"/>
                <a:cs typeface="+mn-cs"/>
              </a:rPr>
              <a:t>Time periods for responses</a:t>
            </a:r>
          </a:p>
          <a:p>
            <a:pPr marL="457200" marR="0" lvl="0" indent="-457200" algn="l" defTabSz="914400" rtl="0" eaLnBrk="1" fontAlgn="auto" latinLnBrk="0" hangingPunct="1">
              <a:lnSpc>
                <a:spcPct val="110000"/>
              </a:lnSpc>
              <a:spcBef>
                <a:spcPts val="1200"/>
              </a:spcBef>
              <a:spcAft>
                <a:spcPts val="0"/>
              </a:spcAft>
              <a:buClr>
                <a:schemeClr val="accent1"/>
              </a:buClr>
              <a:buSzPct val="80000"/>
              <a:buFont typeface="Wingdings 2"/>
              <a:buChar char=""/>
              <a:tabLst/>
              <a:defRPr/>
            </a:pPr>
            <a:r>
              <a:rPr kumimoji="0" lang="en-US" sz="3500" b="0" i="0" u="none" strike="noStrike" kern="1200" cap="none" spc="0" normalizeH="0" baseline="0" noProof="0" dirty="0">
                <a:ln>
                  <a:noFill/>
                </a:ln>
                <a:solidFill>
                  <a:schemeClr val="tx1"/>
                </a:solidFill>
                <a:effectLst/>
                <a:uLnTx/>
                <a:uFillTx/>
                <a:latin typeface="+mn-lt"/>
                <a:ea typeface="+mn-ea"/>
                <a:cs typeface="+mn-cs"/>
              </a:rPr>
              <a:t>Ch 120 F.A.C. – Administrative Procedure Act</a:t>
            </a:r>
          </a:p>
          <a:p>
            <a:pPr marL="690563" marR="0" lvl="1" indent="-236538" algn="l" defTabSz="914400" rtl="0" eaLnBrk="1" fontAlgn="auto" latinLnBrk="0" hangingPunct="1">
              <a:lnSpc>
                <a:spcPct val="110000"/>
              </a:lnSpc>
              <a:spcBef>
                <a:spcPts val="1200"/>
              </a:spcBef>
              <a:spcAft>
                <a:spcPts val="0"/>
              </a:spcAft>
              <a:buClr>
                <a:schemeClr val="accent1"/>
              </a:buClr>
              <a:buSzTx/>
              <a:buFont typeface="Verdana"/>
              <a:buChar char="◦"/>
              <a:tabLst/>
              <a:defRPr/>
            </a:pPr>
            <a:r>
              <a:rPr kumimoji="0" lang="en-US" sz="3000" b="0" i="0" u="none" strike="noStrike" kern="1200" cap="none" spc="0" normalizeH="0" baseline="0" noProof="0" dirty="0">
                <a:ln>
                  <a:noFill/>
                </a:ln>
                <a:solidFill>
                  <a:schemeClr val="tx1"/>
                </a:solidFill>
                <a:effectLst/>
                <a:uLnTx/>
                <a:uFillTx/>
                <a:latin typeface="+mn-lt"/>
                <a:ea typeface="+mn-ea"/>
                <a:cs typeface="+mn-cs"/>
              </a:rPr>
              <a:t>120.57	Additional procedures for particular cases.</a:t>
            </a:r>
          </a:p>
          <a:p>
            <a:pPr marL="690563" marR="0" lvl="1" indent="-236538" algn="l" defTabSz="914400" rtl="0" eaLnBrk="1" fontAlgn="auto" latinLnBrk="0" hangingPunct="1">
              <a:lnSpc>
                <a:spcPct val="110000"/>
              </a:lnSpc>
              <a:spcBef>
                <a:spcPts val="1200"/>
              </a:spcBef>
              <a:spcAft>
                <a:spcPts val="0"/>
              </a:spcAft>
              <a:buClr>
                <a:schemeClr val="accent1"/>
              </a:buClr>
              <a:buSzTx/>
              <a:buFont typeface="Verdana"/>
              <a:buChar char="◦"/>
              <a:tabLst/>
              <a:defRPr/>
            </a:pPr>
            <a:r>
              <a:rPr kumimoji="0" lang="en-US" sz="3000" b="0" i="0" u="none" strike="noStrike" kern="1200" cap="none" spc="0" normalizeH="0" baseline="0" noProof="0" dirty="0">
                <a:ln>
                  <a:noFill/>
                </a:ln>
                <a:solidFill>
                  <a:schemeClr val="tx1"/>
                </a:solidFill>
                <a:effectLst/>
                <a:uLnTx/>
                <a:uFillTx/>
                <a:latin typeface="+mn-lt"/>
                <a:ea typeface="+mn-ea"/>
                <a:cs typeface="+mn-cs"/>
              </a:rPr>
              <a:t>120.573	Mediation of disputes</a:t>
            </a:r>
          </a:p>
          <a:p>
            <a:pPr marL="690563" marR="0" lvl="1" indent="-236538" algn="l" defTabSz="914400" rtl="0" eaLnBrk="1" fontAlgn="auto" latinLnBrk="0" hangingPunct="1">
              <a:lnSpc>
                <a:spcPct val="110000"/>
              </a:lnSpc>
              <a:spcBef>
                <a:spcPts val="1200"/>
              </a:spcBef>
              <a:spcAft>
                <a:spcPts val="0"/>
              </a:spcAft>
              <a:buClr>
                <a:schemeClr val="accent1"/>
              </a:buClr>
              <a:buSzTx/>
              <a:buFont typeface="Verdana"/>
              <a:buChar char="◦"/>
              <a:tabLst/>
              <a:defRPr/>
            </a:pPr>
            <a:r>
              <a:rPr kumimoji="0" lang="en-US" sz="3000" b="0" i="0" u="none" strike="noStrike" kern="1200" cap="none" spc="0" normalizeH="0" baseline="0" noProof="0" dirty="0">
                <a:ln>
                  <a:noFill/>
                </a:ln>
                <a:solidFill>
                  <a:schemeClr val="tx1"/>
                </a:solidFill>
                <a:effectLst/>
                <a:uLnTx/>
                <a:uFillTx/>
                <a:latin typeface="+mn-lt"/>
                <a:ea typeface="+mn-ea"/>
                <a:cs typeface="+mn-cs"/>
              </a:rPr>
              <a:t>120.574	Summary hearing</a:t>
            </a:r>
          </a:p>
          <a:p>
            <a:pPr marL="457200" marR="0" lvl="0" indent="-457200" algn="l" defTabSz="914400" rtl="0" eaLnBrk="1" fontAlgn="auto" latinLnBrk="0" hangingPunct="1">
              <a:lnSpc>
                <a:spcPct val="110000"/>
              </a:lnSpc>
              <a:spcBef>
                <a:spcPts val="1200"/>
              </a:spcBef>
              <a:spcAft>
                <a:spcPts val="0"/>
              </a:spcAft>
              <a:buClr>
                <a:schemeClr val="accent1"/>
              </a:buClr>
              <a:buSzPct val="80000"/>
              <a:buFont typeface="Wingdings 2"/>
              <a:buChar char=""/>
              <a:tabLst/>
              <a:defRPr/>
            </a:pPr>
            <a:r>
              <a:rPr kumimoji="0" lang="en-US" sz="3800" b="0" i="0" u="none" strike="noStrike" kern="1200" cap="none" spc="0" normalizeH="0" baseline="0" noProof="0" dirty="0">
                <a:ln>
                  <a:noFill/>
                </a:ln>
                <a:solidFill>
                  <a:schemeClr val="tx1"/>
                </a:solidFill>
                <a:effectLst/>
                <a:uLnTx/>
                <a:uFillTx/>
                <a:latin typeface="+mn-lt"/>
                <a:ea typeface="+mn-ea"/>
                <a:cs typeface="+mn-cs"/>
              </a:rPr>
              <a:t>Ch 62-330 ERP* q3</a:t>
            </a:r>
          </a:p>
          <a:p>
            <a:pPr marL="457200" marR="0" lvl="0" indent="-457200" algn="l" defTabSz="914400" rtl="0" eaLnBrk="1" fontAlgn="auto" latinLnBrk="0" hangingPunct="1">
              <a:lnSpc>
                <a:spcPct val="110000"/>
              </a:lnSpc>
              <a:spcBef>
                <a:spcPts val="1200"/>
              </a:spcBef>
              <a:spcAft>
                <a:spcPts val="0"/>
              </a:spcAft>
              <a:buClr>
                <a:schemeClr val="accent1"/>
              </a:buClr>
              <a:buSzPct val="80000"/>
              <a:buFont typeface="Wingdings 2"/>
              <a:buChar char=""/>
              <a:tabLst/>
              <a:defRPr/>
            </a:pPr>
            <a:r>
              <a:rPr kumimoji="0" lang="en-US" sz="3800" b="0" i="0" u="none" strike="noStrike" kern="1200" cap="none" spc="0" normalizeH="0" baseline="0" noProof="0" dirty="0">
                <a:ln>
                  <a:noFill/>
                </a:ln>
                <a:solidFill>
                  <a:schemeClr val="tx1"/>
                </a:solidFill>
                <a:effectLst/>
                <a:uLnTx/>
                <a:uFillTx/>
                <a:latin typeface="+mn-lt"/>
                <a:ea typeface="+mn-ea"/>
                <a:cs typeface="+mn-cs"/>
              </a:rPr>
              <a:t>Ch 68A-27 Rules Relating to Endangered or Threatened Species (refers to Ch 120)</a:t>
            </a:r>
          </a:p>
          <a:p>
            <a:pPr marL="457200" marR="0" lvl="0" indent="-457200" algn="l" defTabSz="914400" rtl="0" eaLnBrk="1" fontAlgn="auto" latinLnBrk="0" hangingPunct="1">
              <a:lnSpc>
                <a:spcPct val="110000"/>
              </a:lnSpc>
              <a:spcBef>
                <a:spcPts val="1200"/>
              </a:spcBef>
              <a:spcAft>
                <a:spcPts val="0"/>
              </a:spcAft>
              <a:buClr>
                <a:schemeClr val="accent1"/>
              </a:buClr>
              <a:buSzPct val="80000"/>
              <a:buFont typeface="Wingdings 2"/>
              <a:buChar char=""/>
              <a:tabLst/>
              <a:defRPr/>
            </a:pPr>
            <a:r>
              <a:rPr kumimoji="0" lang="en-US" sz="3800" b="0" i="0" u="none" strike="noStrike" kern="1200" cap="none" spc="0" normalizeH="0" baseline="0" noProof="0" dirty="0">
                <a:ln>
                  <a:noFill/>
                </a:ln>
                <a:solidFill>
                  <a:schemeClr val="tx1"/>
                </a:solidFill>
                <a:effectLst/>
                <a:uLnTx/>
                <a:uFillTx/>
                <a:latin typeface="+mn-lt"/>
                <a:ea typeface="+mn-ea"/>
                <a:cs typeface="+mn-cs"/>
              </a:rPr>
              <a:t>Ch 62-761.450 – Underground Storage Tank Systems</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1066800" y="152400"/>
            <a:ext cx="8077200" cy="990600"/>
          </a:xfrm>
        </p:spPr>
        <p:txBody>
          <a:bodyPr/>
          <a:lstStyle/>
          <a:p>
            <a:r>
              <a:rPr lang="en-US" dirty="0"/>
              <a:t>1. 	</a:t>
            </a:r>
            <a:r>
              <a:rPr lang="en-US" sz="4000" dirty="0"/>
              <a:t>Respect</a:t>
            </a:r>
          </a:p>
        </p:txBody>
      </p:sp>
      <p:sp>
        <p:nvSpPr>
          <p:cNvPr id="3075" name="Rectangle 3"/>
          <p:cNvSpPr>
            <a:spLocks noGrp="1" noChangeArrowheads="1"/>
          </p:cNvSpPr>
          <p:nvPr>
            <p:ph type="body" sz="half" idx="4294967295"/>
          </p:nvPr>
        </p:nvSpPr>
        <p:spPr>
          <a:xfrm>
            <a:off x="1143000" y="1295400"/>
            <a:ext cx="7848600" cy="5257800"/>
          </a:xfrm>
        </p:spPr>
        <p:txBody>
          <a:bodyPr>
            <a:normAutofit/>
          </a:bodyPr>
          <a:lstStyle/>
          <a:p>
            <a:pPr marL="457200" indent="-457200"/>
            <a:r>
              <a:rPr lang="en-US" dirty="0"/>
              <a:t>Goes without saying but…</a:t>
            </a:r>
          </a:p>
          <a:p>
            <a:pPr marL="690563" lvl="1" indent="-236538">
              <a:spcBef>
                <a:spcPts val="600"/>
              </a:spcBef>
            </a:pPr>
            <a:r>
              <a:rPr lang="en-US" dirty="0"/>
              <a:t>Be Polite, Courteous, RESPECTFUL even when disagreeing with opposing side</a:t>
            </a:r>
          </a:p>
          <a:p>
            <a:pPr marL="690563" lvl="1" indent="-236538">
              <a:spcBef>
                <a:spcPts val="600"/>
              </a:spcBef>
            </a:pPr>
            <a:r>
              <a:rPr lang="en-US" dirty="0"/>
              <a:t>Understand that everyone has a job to do and a side to represent.</a:t>
            </a:r>
          </a:p>
          <a:p>
            <a:endParaRPr lang="en-US" sz="2800" dirty="0"/>
          </a:p>
        </p:txBody>
      </p:sp>
      <p:pic>
        <p:nvPicPr>
          <p:cNvPr id="7172" name="Picture 4" descr="http://www.aiche.org/sites/default/files/images/Chenected/postlegacylead/dilbertpromo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267200"/>
            <a:ext cx="7391400" cy="23652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a:xfrm>
            <a:off x="1219200" y="274638"/>
            <a:ext cx="7848600" cy="1143000"/>
          </a:xfrm>
        </p:spPr>
        <p:txBody>
          <a:bodyPr/>
          <a:lstStyle/>
          <a:p>
            <a:pPr eaLnBrk="1" hangingPunct="1"/>
            <a:r>
              <a:rPr lang="en-US" dirty="0"/>
              <a:t>Douglas M. Halsey</a:t>
            </a:r>
          </a:p>
        </p:txBody>
      </p:sp>
      <p:sp>
        <p:nvSpPr>
          <p:cNvPr id="3" name="Text Placeholder 2"/>
          <p:cNvSpPr>
            <a:spLocks noGrp="1"/>
          </p:cNvSpPr>
          <p:nvPr>
            <p:ph type="body" sz="half" idx="4294967295"/>
          </p:nvPr>
        </p:nvSpPr>
        <p:spPr>
          <a:xfrm>
            <a:off x="1219200" y="1371600"/>
            <a:ext cx="7772400" cy="5334001"/>
          </a:xfrm>
        </p:spPr>
        <p:txBody>
          <a:bodyPr>
            <a:normAutofit fontScale="55000" lnSpcReduction="20000"/>
          </a:bodyPr>
          <a:lstStyle/>
          <a:p>
            <a:pPr marL="82296" indent="0">
              <a:lnSpc>
                <a:spcPct val="120000"/>
              </a:lnSpc>
              <a:buNone/>
            </a:pPr>
            <a:r>
              <a:rPr lang="en-US" sz="2500" dirty="0"/>
              <a:t>Head of White &amp; Case's Environmental Practice Group, Doug advises clients on all aspects of environmental and land use law, including litigation, transactional advice and regulatory matters</a:t>
            </a:r>
            <a:r>
              <a:rPr lang="en-US" sz="2500" dirty="0" smtClean="0"/>
              <a:t>. He </a:t>
            </a:r>
            <a:r>
              <a:rPr lang="en-US" sz="2500" dirty="0"/>
              <a:t>has represented manufacturers, developers, and property owners in complex civil litigation and defended enforcement actions brought by federal, state, and local government agencies. He has experience litigating under the Clean Water Act, CERCLA, RCRA, CAA, NEPA, and parallel state and local government regulatory schemes. In 2003, following 11 years of litigation in federal and state courts, Doug obtained for property owners in Monroe County, Florida, the largest recovery in US history for a "temporary taking</a:t>
            </a:r>
            <a:r>
              <a:rPr lang="en-US" sz="2500" dirty="0" smtClean="0"/>
              <a:t>.“ He </a:t>
            </a:r>
            <a:r>
              <a:rPr lang="en-US" sz="2500" dirty="0"/>
              <a:t>has also defended numerous toxic tort cases based on alleged exposure to a variety of hazardous substances, including creosote, chlorinated solvents and mercury</a:t>
            </a:r>
            <a:r>
              <a:rPr lang="en-US" sz="2500" dirty="0" smtClean="0"/>
              <a:t>.</a:t>
            </a:r>
          </a:p>
          <a:p>
            <a:pPr marL="82296" indent="0">
              <a:lnSpc>
                <a:spcPct val="120000"/>
              </a:lnSpc>
              <a:buNone/>
            </a:pPr>
            <a:endParaRPr lang="en-US" sz="1500" dirty="0"/>
          </a:p>
          <a:p>
            <a:pPr marL="82296" indent="0">
              <a:lnSpc>
                <a:spcPct val="120000"/>
              </a:lnSpc>
              <a:buNone/>
            </a:pPr>
            <a:r>
              <a:rPr lang="en-US" sz="2500" dirty="0"/>
              <a:t>Doug represents industrial and developer clients before environmental agencies on regulatory and permitting matters on a local, state and national level. His many years of experience include representing the largest solid waste company in the United States, as well as coordinating wetlands and endangered species permitting and complex land use matters in environmentally sensitive areas in Florida and other jurisdictions</a:t>
            </a:r>
            <a:r>
              <a:rPr lang="en-US" sz="2500" dirty="0" smtClean="0"/>
              <a:t>.</a:t>
            </a:r>
          </a:p>
          <a:p>
            <a:pPr marL="82296" indent="0">
              <a:lnSpc>
                <a:spcPct val="120000"/>
              </a:lnSpc>
              <a:buNone/>
            </a:pPr>
            <a:endParaRPr lang="en-US" sz="1500" dirty="0"/>
          </a:p>
          <a:p>
            <a:pPr marL="82296" indent="0">
              <a:lnSpc>
                <a:spcPct val="120000"/>
              </a:lnSpc>
              <a:buNone/>
            </a:pPr>
            <a:r>
              <a:rPr lang="en-US" sz="2500" dirty="0"/>
              <a:t>Doug also advises on environmental risks associated with business transactions. He is frequently called upon to work with the Firm's corporate partners in multibillion-dollar acquisitions, financings, stock and bond offerings and real estate deals both domestically and internationally</a:t>
            </a:r>
            <a:r>
              <a:rPr lang="en-US" sz="2500" dirty="0" smtClean="0"/>
              <a:t>.  He </a:t>
            </a:r>
            <a:r>
              <a:rPr lang="en-US" sz="2500" dirty="0"/>
              <a:t>frequently lectures on various environment and land-use topics. The former chairman of the Environmental and Land Use Law Section of the Florida Bar, he has been recognized by the Florida Bar for his pro bono work for children in foster care</a:t>
            </a:r>
            <a:r>
              <a:rPr lang="en-US" sz="2500" dirty="0" smtClean="0"/>
              <a:t>.</a:t>
            </a:r>
            <a:endParaRPr lang="en-US" sz="2800" dirty="0">
              <a:solidFill>
                <a:srgbClr val="008080"/>
              </a:solidFill>
            </a:endParaRPr>
          </a:p>
        </p:txBody>
      </p:sp>
      <p:sp>
        <p:nvSpPr>
          <p:cNvPr id="4" name="TextBox 3"/>
          <p:cNvSpPr txBox="1"/>
          <p:nvPr/>
        </p:nvSpPr>
        <p:spPr>
          <a:xfrm>
            <a:off x="6960717" y="274638"/>
            <a:ext cx="1722908" cy="369332"/>
          </a:xfrm>
          <a:prstGeom prst="rect">
            <a:avLst/>
          </a:prstGeom>
          <a:noFill/>
        </p:spPr>
        <p:txBody>
          <a:bodyPr wrap="none" rtlCol="0">
            <a:spAutoFit/>
          </a:bodyPr>
          <a:lstStyle/>
          <a:p>
            <a:r>
              <a:rPr lang="en-US" dirty="0"/>
              <a:t>WHITE &amp; CASE</a:t>
            </a:r>
          </a:p>
        </p:txBody>
      </p:sp>
    </p:spTree>
    <p:extLst>
      <p:ext uri="{BB962C8B-B14F-4D97-AF65-F5344CB8AC3E}">
        <p14:creationId xmlns:p14="http://schemas.microsoft.com/office/powerpoint/2010/main" val="1888032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066800" y="152400"/>
            <a:ext cx="8077200" cy="1143000"/>
          </a:xfrm>
        </p:spPr>
        <p:txBody>
          <a:bodyPr>
            <a:noAutofit/>
          </a:bodyPr>
          <a:lstStyle/>
          <a:p>
            <a:r>
              <a:rPr lang="en-US" sz="4000" dirty="0"/>
              <a:t>Respect Regulatory Authority</a:t>
            </a:r>
          </a:p>
        </p:txBody>
      </p:sp>
      <p:sp>
        <p:nvSpPr>
          <p:cNvPr id="4099" name="Rectangle 3"/>
          <p:cNvSpPr>
            <a:spLocks noGrp="1" noChangeArrowheads="1"/>
          </p:cNvSpPr>
          <p:nvPr>
            <p:ph type="body" idx="4294967295"/>
          </p:nvPr>
        </p:nvSpPr>
        <p:spPr>
          <a:xfrm>
            <a:off x="1066800" y="1722437"/>
            <a:ext cx="8077200" cy="4525963"/>
          </a:xfrm>
        </p:spPr>
        <p:txBody>
          <a:bodyPr/>
          <a:lstStyle/>
          <a:p>
            <a:pPr marL="457200" indent="-457200"/>
            <a:r>
              <a:rPr lang="en-US" dirty="0"/>
              <a:t>Sources of Law</a:t>
            </a:r>
          </a:p>
          <a:p>
            <a:pPr marL="690563" lvl="1" indent="-236538"/>
            <a:r>
              <a:rPr lang="en-US" dirty="0"/>
              <a:t>Regulatory Agencies derive their powers from Federal, State, and Local Regulations or in some instances, the State Constitution</a:t>
            </a:r>
          </a:p>
          <a:p>
            <a:pPr marL="915988" lvl="2"/>
            <a:r>
              <a:rPr lang="en-US" dirty="0"/>
              <a:t>Local Governments (FL Const. Art. VIII, F.S. ch124 &amp;165)</a:t>
            </a:r>
          </a:p>
          <a:p>
            <a:pPr marL="915988" lvl="2"/>
            <a:r>
              <a:rPr lang="en-US" dirty="0"/>
              <a:t>Code Enforcement (F.S. </a:t>
            </a:r>
            <a:r>
              <a:rPr lang="en-US" dirty="0" err="1"/>
              <a:t>ch</a:t>
            </a:r>
            <a:r>
              <a:rPr lang="en-US" dirty="0"/>
              <a:t> 162)</a:t>
            </a:r>
          </a:p>
          <a:p>
            <a:pPr marL="915988" lvl="2"/>
            <a:r>
              <a:rPr lang="en-US" dirty="0"/>
              <a:t>Growth Management (F.S. </a:t>
            </a:r>
            <a:r>
              <a:rPr lang="en-US" dirty="0" err="1"/>
              <a:t>ch</a:t>
            </a:r>
            <a:r>
              <a:rPr lang="en-US" dirty="0"/>
              <a:t> 163)</a:t>
            </a:r>
          </a:p>
          <a:p>
            <a:pPr marL="915988" lvl="2"/>
            <a:r>
              <a:rPr lang="en-US" dirty="0"/>
              <a:t>DEP Air/Water Pollution Control (F.S. </a:t>
            </a:r>
            <a:r>
              <a:rPr lang="en-US" dirty="0" err="1"/>
              <a:t>ch</a:t>
            </a:r>
            <a:r>
              <a:rPr lang="en-US" dirty="0"/>
              <a:t> 403)</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066800" y="152401"/>
            <a:ext cx="8077200" cy="914400"/>
          </a:xfrm>
        </p:spPr>
        <p:txBody>
          <a:bodyPr/>
          <a:lstStyle/>
          <a:p>
            <a:pPr eaLnBrk="1" fontAlgn="auto" hangingPunct="1">
              <a:spcAft>
                <a:spcPts val="0"/>
              </a:spcAft>
              <a:defRPr/>
            </a:pPr>
            <a:r>
              <a:rPr lang="en-US" sz="4000" dirty="0">
                <a:solidFill>
                  <a:schemeClr val="tx2">
                    <a:satMod val="130000"/>
                  </a:schemeClr>
                </a:solidFill>
              </a:rPr>
              <a:t>Respect In Action</a:t>
            </a:r>
          </a:p>
        </p:txBody>
      </p:sp>
      <p:pic>
        <p:nvPicPr>
          <p:cNvPr id="13316" name="Picture 7" descr="C:\Users\Along\Desktop\respect3.jpg"/>
          <p:cNvPicPr>
            <a:picLocks noChangeAspect="1" noChangeArrowheads="1"/>
          </p:cNvPicPr>
          <p:nvPr/>
        </p:nvPicPr>
        <p:blipFill>
          <a:blip r:embed="rId3" cstate="print"/>
          <a:srcRect/>
          <a:stretch>
            <a:fillRect/>
          </a:stretch>
        </p:blipFill>
        <p:spPr bwMode="auto">
          <a:xfrm>
            <a:off x="1295400" y="1143000"/>
            <a:ext cx="3265488" cy="23622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endParaRPr lang="en-US"/>
          </a:p>
        </p:txBody>
      </p:sp>
      <p:sp>
        <p:nvSpPr>
          <p:cNvPr id="3" name="AutoShape 2" descr="Image result for respe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muslimommy.com/wp-content/uploads/2015/02/handshake-respec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3663225"/>
            <a:ext cx="3265488" cy="27691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herespectinstitute.org/wp/wp-content/uploads/2014/05/Screen-Shot-2014-07-22-at-9.48.07-AM.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6038" y="2349500"/>
            <a:ext cx="4089362" cy="2934385"/>
          </a:xfrm>
          <a:prstGeom prst="rect">
            <a:avLst/>
          </a:prstGeom>
          <a:noFill/>
          <a:effectLst>
            <a:outerShdw blurRad="50800" dist="50800" dir="5400000" algn="ctr" rotWithShape="0">
              <a:schemeClr val="tx1">
                <a:lumMod val="50000"/>
                <a:lumOff val="50000"/>
              </a:schemeClr>
            </a:outerShdw>
            <a:softEdge rad="1778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henlaw.com/images/layout/henderson-franklin.jpg"/>
          <p:cNvPicPr>
            <a:picLocks noChangeAspect="1" noChangeArrowheads="1"/>
          </p:cNvPicPr>
          <p:nvPr/>
        </p:nvPicPr>
        <p:blipFill>
          <a:blip r:embed="rId2" cstate="print"/>
          <a:srcRect/>
          <a:stretch>
            <a:fillRect/>
          </a:stretch>
        </p:blipFill>
        <p:spPr bwMode="auto">
          <a:xfrm>
            <a:off x="4991559" y="836198"/>
            <a:ext cx="3657600" cy="544749"/>
          </a:xfrm>
          <a:prstGeom prst="rect">
            <a:avLst/>
          </a:prstGeom>
          <a:noFill/>
        </p:spPr>
      </p:pic>
      <p:sp>
        <p:nvSpPr>
          <p:cNvPr id="7" name="Rectangle 6"/>
          <p:cNvSpPr/>
          <p:nvPr/>
        </p:nvSpPr>
        <p:spPr>
          <a:xfrm>
            <a:off x="4648200" y="468154"/>
            <a:ext cx="4419600" cy="4595104"/>
          </a:xfrm>
          <a:prstGeom prst="rect">
            <a:avLst/>
          </a:prstGeom>
        </p:spPr>
        <p:txBody>
          <a:bodyPr wrap="square">
            <a:spAutoFit/>
          </a:bodyPr>
          <a:lstStyle/>
          <a:p>
            <a:pPr algn="ctr">
              <a:lnSpc>
                <a:spcPct val="110000"/>
              </a:lnSpc>
            </a:pPr>
            <a:endParaRPr lang="en-US" b="1" dirty="0"/>
          </a:p>
          <a:p>
            <a:pPr algn="ctr">
              <a:lnSpc>
                <a:spcPct val="110000"/>
              </a:lnSpc>
            </a:pPr>
            <a:endParaRPr lang="en-US" b="1" dirty="0"/>
          </a:p>
          <a:p>
            <a:pPr algn="ctr">
              <a:lnSpc>
                <a:spcPct val="110000"/>
              </a:lnSpc>
            </a:pPr>
            <a:endParaRPr lang="en-US" b="1" dirty="0"/>
          </a:p>
          <a:p>
            <a:pPr algn="ctr">
              <a:lnSpc>
                <a:spcPct val="110000"/>
              </a:lnSpc>
            </a:pPr>
            <a:endParaRPr lang="en-US" b="1" dirty="0"/>
          </a:p>
          <a:p>
            <a:pPr algn="ctr">
              <a:lnSpc>
                <a:spcPct val="110000"/>
              </a:lnSpc>
            </a:pPr>
            <a:r>
              <a:rPr lang="en-US" b="1" dirty="0"/>
              <a:t>Amanda Brock</a:t>
            </a:r>
          </a:p>
          <a:p>
            <a:pPr algn="ctr">
              <a:lnSpc>
                <a:spcPct val="110000"/>
              </a:lnSpc>
            </a:pPr>
            <a:r>
              <a:rPr lang="en-US" sz="1600" i="1" dirty="0"/>
              <a:t>Henderson, Franklin, Starnes &amp; Holt, P.A.</a:t>
            </a:r>
          </a:p>
          <a:p>
            <a:pPr algn="ctr">
              <a:lnSpc>
                <a:spcPct val="110000"/>
              </a:lnSpc>
            </a:pPr>
            <a:r>
              <a:rPr lang="en-US" sz="1600" i="1" dirty="0"/>
              <a:t>(239) 344-1269</a:t>
            </a:r>
          </a:p>
          <a:p>
            <a:pPr algn="ctr">
              <a:lnSpc>
                <a:spcPct val="110000"/>
              </a:lnSpc>
            </a:pPr>
            <a:r>
              <a:rPr lang="en-US" sz="1600" i="1" dirty="0">
                <a:hlinkClick r:id="rId3"/>
              </a:rPr>
              <a:t>amanda.brock@henlaw.com</a:t>
            </a:r>
            <a:endParaRPr lang="en-US" sz="1600" i="1" dirty="0"/>
          </a:p>
          <a:p>
            <a:pPr algn="ctr">
              <a:lnSpc>
                <a:spcPct val="110000"/>
              </a:lnSpc>
            </a:pPr>
            <a:endParaRPr lang="en-US" sz="1600" i="1" dirty="0"/>
          </a:p>
          <a:p>
            <a:pPr algn="ctr">
              <a:lnSpc>
                <a:spcPct val="110000"/>
              </a:lnSpc>
            </a:pPr>
            <a:endParaRPr lang="en-US" sz="1600" i="1" dirty="0"/>
          </a:p>
          <a:p>
            <a:pPr algn="ctr">
              <a:lnSpc>
                <a:spcPct val="110000"/>
              </a:lnSpc>
            </a:pPr>
            <a:endParaRPr lang="en-US" sz="1600" i="1" dirty="0"/>
          </a:p>
          <a:p>
            <a:pPr algn="ctr">
              <a:lnSpc>
                <a:spcPct val="110000"/>
              </a:lnSpc>
            </a:pPr>
            <a:endParaRPr lang="en-US" sz="1600" i="1" dirty="0"/>
          </a:p>
          <a:p>
            <a:pPr algn="ctr">
              <a:lnSpc>
                <a:spcPct val="110000"/>
              </a:lnSpc>
            </a:pPr>
            <a:endParaRPr lang="en-US" sz="1600" i="1" dirty="0"/>
          </a:p>
          <a:p>
            <a:pPr algn="ctr">
              <a:lnSpc>
                <a:spcPct val="110000"/>
              </a:lnSpc>
            </a:pPr>
            <a:endParaRPr lang="en-US" sz="1600" i="1" dirty="0"/>
          </a:p>
          <a:p>
            <a:pPr algn="ctr">
              <a:lnSpc>
                <a:spcPct val="110000"/>
              </a:lnSpc>
            </a:pPr>
            <a:endParaRPr lang="en-US" sz="1600" i="1" dirty="0"/>
          </a:p>
          <a:p>
            <a:pPr algn="ctr">
              <a:lnSpc>
                <a:spcPct val="110000"/>
              </a:lnSpc>
            </a:pPr>
            <a:endParaRPr lang="en-US" sz="1600" i="1" dirty="0"/>
          </a:p>
        </p:txBody>
      </p:sp>
      <p:sp>
        <p:nvSpPr>
          <p:cNvPr id="8" name="Rectangle 7"/>
          <p:cNvSpPr/>
          <p:nvPr/>
        </p:nvSpPr>
        <p:spPr>
          <a:xfrm>
            <a:off x="1088091" y="739402"/>
            <a:ext cx="3962400" cy="5915466"/>
          </a:xfrm>
          <a:prstGeom prst="rect">
            <a:avLst/>
          </a:prstGeom>
        </p:spPr>
        <p:txBody>
          <a:bodyPr wrap="square">
            <a:spAutoFit/>
          </a:bodyPr>
          <a:lstStyle/>
          <a:p>
            <a:pPr algn="ctr">
              <a:lnSpc>
                <a:spcPct val="110000"/>
              </a:lnSpc>
            </a:pPr>
            <a:endParaRPr lang="en-US" b="1" dirty="0"/>
          </a:p>
          <a:p>
            <a:pPr algn="ctr">
              <a:lnSpc>
                <a:spcPct val="110000"/>
              </a:lnSpc>
            </a:pPr>
            <a:endParaRPr lang="en-US" b="1" dirty="0" smtClean="0"/>
          </a:p>
          <a:p>
            <a:pPr algn="ctr">
              <a:lnSpc>
                <a:spcPct val="110000"/>
              </a:lnSpc>
            </a:pPr>
            <a:endParaRPr lang="en-US" b="1" dirty="0"/>
          </a:p>
          <a:p>
            <a:pPr algn="ctr">
              <a:lnSpc>
                <a:spcPct val="110000"/>
              </a:lnSpc>
            </a:pPr>
            <a:r>
              <a:rPr lang="en-US" b="1" dirty="0" smtClean="0"/>
              <a:t>Anna </a:t>
            </a:r>
            <a:r>
              <a:rPr lang="en-US" b="1" dirty="0"/>
              <a:t>H. Long</a:t>
            </a:r>
          </a:p>
          <a:p>
            <a:pPr algn="ctr">
              <a:lnSpc>
                <a:spcPct val="110000"/>
              </a:lnSpc>
            </a:pPr>
            <a:r>
              <a:rPr lang="en-US" sz="1600" i="1" dirty="0"/>
              <a:t>Dean, Mead, Egerton, </a:t>
            </a:r>
            <a:r>
              <a:rPr lang="en-US" sz="1600" i="1" dirty="0" err="1"/>
              <a:t>Bloodworth</a:t>
            </a:r>
            <a:r>
              <a:rPr lang="en-US" sz="1600" i="1" dirty="0"/>
              <a:t>, </a:t>
            </a:r>
            <a:br>
              <a:rPr lang="en-US" sz="1600" i="1" dirty="0"/>
            </a:br>
            <a:r>
              <a:rPr lang="en-US" sz="1600" i="1" dirty="0" err="1"/>
              <a:t>Capouano</a:t>
            </a:r>
            <a:r>
              <a:rPr lang="en-US" sz="1600" i="1" dirty="0"/>
              <a:t> &amp; </a:t>
            </a:r>
            <a:r>
              <a:rPr lang="en-US" sz="1600" i="1" dirty="0" err="1"/>
              <a:t>Bozarth</a:t>
            </a:r>
            <a:r>
              <a:rPr lang="en-US" sz="1600" i="1" dirty="0"/>
              <a:t>, P.A.</a:t>
            </a:r>
          </a:p>
          <a:p>
            <a:pPr algn="ctr">
              <a:lnSpc>
                <a:spcPct val="110000"/>
              </a:lnSpc>
            </a:pPr>
            <a:r>
              <a:rPr lang="en-US" sz="1600" i="1" dirty="0"/>
              <a:t>(407) 428-5120</a:t>
            </a:r>
          </a:p>
          <a:p>
            <a:pPr algn="ctr">
              <a:lnSpc>
                <a:spcPct val="110000"/>
              </a:lnSpc>
            </a:pPr>
            <a:r>
              <a:rPr lang="en-US" sz="1600" i="1" dirty="0" smtClean="0">
                <a:hlinkClick r:id="rId4"/>
              </a:rPr>
              <a:t>along@deanmead.com</a:t>
            </a:r>
            <a:endParaRPr lang="en-US" sz="1600" i="1" dirty="0" smtClean="0"/>
          </a:p>
          <a:p>
            <a:pPr algn="ctr">
              <a:lnSpc>
                <a:spcPct val="110000"/>
              </a:lnSpc>
            </a:pPr>
            <a:endParaRPr lang="en-US" sz="1600" i="1" dirty="0"/>
          </a:p>
          <a:p>
            <a:pPr algn="ctr">
              <a:lnSpc>
                <a:spcPct val="110000"/>
              </a:lnSpc>
            </a:pPr>
            <a:endParaRPr lang="en-US" sz="1600" i="1" dirty="0"/>
          </a:p>
          <a:p>
            <a:pPr algn="ctr">
              <a:lnSpc>
                <a:spcPct val="110000"/>
              </a:lnSpc>
            </a:pPr>
            <a:endParaRPr lang="en-US" sz="1600" i="1" dirty="0"/>
          </a:p>
          <a:p>
            <a:pPr algn="ctr">
              <a:lnSpc>
                <a:spcPct val="110000"/>
              </a:lnSpc>
            </a:pPr>
            <a:endParaRPr lang="en-US" sz="1600" i="1" dirty="0" smtClean="0"/>
          </a:p>
          <a:p>
            <a:pPr algn="ctr">
              <a:lnSpc>
                <a:spcPct val="110000"/>
              </a:lnSpc>
            </a:pPr>
            <a:endParaRPr lang="en-US" sz="1600" b="1" dirty="0" smtClean="0"/>
          </a:p>
          <a:p>
            <a:pPr algn="ctr">
              <a:lnSpc>
                <a:spcPct val="110000"/>
              </a:lnSpc>
            </a:pPr>
            <a:r>
              <a:rPr lang="en-US" sz="1600" b="1" dirty="0" smtClean="0"/>
              <a:t>Douglas </a:t>
            </a:r>
            <a:r>
              <a:rPr lang="en-US" sz="1600" b="1" dirty="0"/>
              <a:t>M. Halsey</a:t>
            </a:r>
          </a:p>
          <a:p>
            <a:pPr algn="ctr">
              <a:lnSpc>
                <a:spcPct val="110000"/>
              </a:lnSpc>
            </a:pPr>
            <a:r>
              <a:rPr lang="en-US" sz="1600" i="1" dirty="0"/>
              <a:t>White &amp; Case</a:t>
            </a:r>
          </a:p>
          <a:p>
            <a:pPr algn="ctr">
              <a:lnSpc>
                <a:spcPct val="110000"/>
              </a:lnSpc>
            </a:pPr>
            <a:r>
              <a:rPr lang="en-US" sz="1600" i="1" dirty="0"/>
              <a:t>(305) 995-5268</a:t>
            </a:r>
          </a:p>
          <a:p>
            <a:pPr algn="ctr">
              <a:lnSpc>
                <a:spcPct val="110000"/>
              </a:lnSpc>
            </a:pPr>
            <a:r>
              <a:rPr lang="en-US" sz="1600" i="1" dirty="0">
                <a:hlinkClick r:id="rId5"/>
              </a:rPr>
              <a:t>dhalsey@whitecase.com</a:t>
            </a:r>
            <a:endParaRPr lang="en-US" sz="1600" i="1" dirty="0"/>
          </a:p>
          <a:p>
            <a:pPr algn="ctr">
              <a:lnSpc>
                <a:spcPct val="110000"/>
              </a:lnSpc>
            </a:pPr>
            <a:endParaRPr lang="en-US" sz="1600" i="1" dirty="0"/>
          </a:p>
          <a:p>
            <a:pPr algn="ctr">
              <a:lnSpc>
                <a:spcPct val="110000"/>
              </a:lnSpc>
            </a:pPr>
            <a:endParaRPr lang="en-US" sz="1600" i="1" dirty="0"/>
          </a:p>
          <a:p>
            <a:pPr algn="ctr">
              <a:lnSpc>
                <a:spcPct val="110000"/>
              </a:lnSpc>
            </a:pPr>
            <a:endParaRPr lang="en-US" sz="1600" i="1" dirty="0"/>
          </a:p>
          <a:p>
            <a:pPr algn="ctr">
              <a:lnSpc>
                <a:spcPct val="110000"/>
              </a:lnSpc>
            </a:pPr>
            <a:endParaRPr lang="en-US" sz="1600" i="1" dirty="0"/>
          </a:p>
        </p:txBody>
      </p:sp>
      <p:pic>
        <p:nvPicPr>
          <p:cNvPr id="1536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0" y="800100"/>
            <a:ext cx="1304925" cy="73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07836" y="3669268"/>
            <a:ext cx="1722908" cy="369332"/>
          </a:xfrm>
          <a:prstGeom prst="rect">
            <a:avLst/>
          </a:prstGeom>
          <a:noFill/>
        </p:spPr>
        <p:txBody>
          <a:bodyPr wrap="none" rtlCol="0">
            <a:spAutoFit/>
          </a:bodyPr>
          <a:lstStyle/>
          <a:p>
            <a:r>
              <a:rPr lang="en-US" dirty="0"/>
              <a:t>WHITE &amp; CASE</a:t>
            </a:r>
          </a:p>
        </p:txBody>
      </p:sp>
      <p:pic>
        <p:nvPicPr>
          <p:cNvPr id="9" name="Content Placeholder 3" descr="E Sciences Logo - No Dropshadow.png"/>
          <p:cNvPicPr>
            <a:picLocks noGrp="1" noChangeAspect="1"/>
          </p:cNvPicPr>
          <p:nvPr>
            <p:ph idx="1"/>
          </p:nvPr>
        </p:nvPicPr>
        <p:blipFill>
          <a:blip r:embed="rId7" cstate="print"/>
          <a:stretch>
            <a:fillRect/>
          </a:stretch>
        </p:blipFill>
        <p:spPr>
          <a:xfrm>
            <a:off x="5181600" y="3276600"/>
            <a:ext cx="3141135" cy="1066800"/>
          </a:xfrm>
        </p:spPr>
      </p:pic>
      <p:sp>
        <p:nvSpPr>
          <p:cNvPr id="5" name="Rectangle 4"/>
          <p:cNvSpPr/>
          <p:nvPr/>
        </p:nvSpPr>
        <p:spPr>
          <a:xfrm>
            <a:off x="4575360" y="4350183"/>
            <a:ext cx="4572000" cy="1615827"/>
          </a:xfrm>
          <a:prstGeom prst="rect">
            <a:avLst/>
          </a:prstGeom>
        </p:spPr>
        <p:txBody>
          <a:bodyPr>
            <a:spAutoFit/>
          </a:bodyPr>
          <a:lstStyle/>
          <a:p>
            <a:pPr algn="ctr">
              <a:lnSpc>
                <a:spcPct val="110000"/>
              </a:lnSpc>
            </a:pPr>
            <a:r>
              <a:rPr lang="en-US" b="1" dirty="0"/>
              <a:t>Peter K. Partlow, PE</a:t>
            </a:r>
          </a:p>
          <a:p>
            <a:pPr algn="ctr">
              <a:lnSpc>
                <a:spcPct val="110000"/>
              </a:lnSpc>
            </a:pPr>
            <a:r>
              <a:rPr lang="en-US" i="1" dirty="0"/>
              <a:t>E Sciences, Incorporated</a:t>
            </a:r>
          </a:p>
          <a:p>
            <a:pPr algn="ctr">
              <a:lnSpc>
                <a:spcPct val="110000"/>
              </a:lnSpc>
            </a:pPr>
            <a:r>
              <a:rPr lang="en-US" i="1" dirty="0"/>
              <a:t>(407) 481-9006</a:t>
            </a:r>
          </a:p>
          <a:p>
            <a:pPr algn="ctr">
              <a:lnSpc>
                <a:spcPct val="110000"/>
              </a:lnSpc>
            </a:pPr>
            <a:r>
              <a:rPr lang="en-US" i="1" dirty="0">
                <a:hlinkClick r:id="rId8"/>
              </a:rPr>
              <a:t>ppartlow@esciencesinc.com</a:t>
            </a:r>
            <a:endParaRPr lang="en-US" i="1" dirty="0"/>
          </a:p>
          <a:p>
            <a:pPr algn="ctr">
              <a:lnSpc>
                <a:spcPct val="110000"/>
              </a:lnSpc>
            </a:pPr>
            <a:endParaRPr lang="en-US"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dirty="0"/>
              <a:t>Peter K. Partlow, PE</a:t>
            </a:r>
          </a:p>
        </p:txBody>
      </p:sp>
      <p:sp>
        <p:nvSpPr>
          <p:cNvPr id="22530" name="Text Placeholder 2"/>
          <p:cNvSpPr>
            <a:spLocks noGrp="1"/>
          </p:cNvSpPr>
          <p:nvPr>
            <p:ph type="body" sz="half" idx="1"/>
          </p:nvPr>
        </p:nvSpPr>
        <p:spPr>
          <a:xfrm>
            <a:off x="1219200" y="1600200"/>
            <a:ext cx="7772400" cy="5105399"/>
          </a:xfrm>
        </p:spPr>
        <p:txBody>
          <a:bodyPr>
            <a:noAutofit/>
          </a:bodyPr>
          <a:lstStyle/>
          <a:p>
            <a:pPr marL="0" indent="0" eaLnBrk="1" hangingPunct="1">
              <a:buFont typeface="Wingdings" pitchFamily="2" charset="2"/>
              <a:buNone/>
            </a:pPr>
            <a:r>
              <a:rPr lang="en-US" sz="1800" dirty="0"/>
              <a:t>Peter is co-founder, President and Principal Engineer of E Sciences, Incorporated in Orlando, Florida.  E Sciences provides a wide range of environmental and ecological engineering professional consulting services to public and private clients.  Mr. Partlow has over 20 years of environmental engineering experience in the areas of Project Management and Oversight in addition to Quality Assurance and Control.  His technical expertise and project experience are in the areas of mitigation banking and hydrologic restoration; contamination assessment and remediation; water resources and quality; development feasibility analysis; and major project administration for municipal and industrial clients. </a:t>
            </a:r>
          </a:p>
          <a:p>
            <a:pPr marL="0" indent="0" eaLnBrk="1" hangingPunct="1">
              <a:buFont typeface="Wingdings" pitchFamily="2" charset="2"/>
              <a:buNone/>
            </a:pPr>
            <a:endParaRPr lang="en-US" sz="1800" dirty="0"/>
          </a:p>
          <a:p>
            <a:pPr marL="0" indent="0" eaLnBrk="1" hangingPunct="1">
              <a:buFont typeface="Wingdings" pitchFamily="2" charset="2"/>
              <a:buNone/>
            </a:pPr>
            <a:r>
              <a:rPr lang="en-US" sz="1800" dirty="0"/>
              <a:t>During his career, he has managed the research, analysis and documentation necessary for environmental projects of all types, including providing support for environmental assessments and environmental impact statements as appropriate to satisfy the requirements of the National Environmental Policy Act (NEPA) and/or other related Federal and State environmental laws and regulations.  </a:t>
            </a:r>
          </a:p>
        </p:txBody>
      </p:sp>
      <p:pic>
        <p:nvPicPr>
          <p:cNvPr id="22531" name="Picture 3" descr="E Sciences Logo - words on side.jpg"/>
          <p:cNvPicPr>
            <a:picLocks noChangeAspect="1" noChangeArrowheads="1"/>
          </p:cNvPicPr>
          <p:nvPr/>
        </p:nvPicPr>
        <p:blipFill>
          <a:blip r:embed="rId2" cstate="print"/>
          <a:srcRect l="380" t="1366"/>
          <a:stretch>
            <a:fillRect/>
          </a:stretch>
        </p:blipFill>
        <p:spPr bwMode="auto">
          <a:xfrm>
            <a:off x="6324600" y="228600"/>
            <a:ext cx="2401888" cy="663575"/>
          </a:xfrm>
          <a:prstGeom prst="rect">
            <a:avLst/>
          </a:prstGeom>
          <a:noFill/>
          <a:ln w="9525">
            <a:noFill/>
            <a:miter lim="800000"/>
            <a:headEnd/>
            <a:tailEnd/>
          </a:ln>
        </p:spPr>
      </p:pic>
    </p:spTree>
    <p:extLst>
      <p:ext uri="{BB962C8B-B14F-4D97-AF65-F5344CB8AC3E}">
        <p14:creationId xmlns:p14="http://schemas.microsoft.com/office/powerpoint/2010/main" val="9513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Solutions </a:t>
            </a:r>
          </a:p>
        </p:txBody>
      </p:sp>
      <p:sp>
        <p:nvSpPr>
          <p:cNvPr id="3" name="Content Placeholder 2"/>
          <p:cNvSpPr>
            <a:spLocks noGrp="1"/>
          </p:cNvSpPr>
          <p:nvPr>
            <p:ph idx="1"/>
          </p:nvPr>
        </p:nvSpPr>
        <p:spPr>
          <a:xfrm>
            <a:off x="1447800" y="1447800"/>
            <a:ext cx="7543800" cy="1600200"/>
          </a:xfrm>
        </p:spPr>
        <p:txBody>
          <a:bodyPr/>
          <a:lstStyle/>
          <a:p>
            <a:pPr marL="457200" indent="-457200"/>
            <a:r>
              <a:rPr lang="en-US" dirty="0"/>
              <a:t>Common Sense Oriented</a:t>
            </a:r>
          </a:p>
          <a:p>
            <a:pPr marL="457200" indent="-457200"/>
            <a:r>
              <a:rPr lang="en-US" dirty="0"/>
              <a:t>Based on Experience</a:t>
            </a:r>
          </a:p>
        </p:txBody>
      </p:sp>
      <p:pic>
        <p:nvPicPr>
          <p:cNvPr id="4" name="Picture 3"/>
          <p:cNvPicPr>
            <a:picLocks noChangeAspect="1"/>
          </p:cNvPicPr>
          <p:nvPr/>
        </p:nvPicPr>
        <p:blipFill rotWithShape="1">
          <a:blip r:embed="rId2"/>
          <a:srcRect t="10076" b="10227"/>
          <a:stretch/>
        </p:blipFill>
        <p:spPr>
          <a:xfrm>
            <a:off x="1295399" y="3027680"/>
            <a:ext cx="3658759" cy="2915920"/>
          </a:xfrm>
          <a:prstGeom prst="rect">
            <a:avLst/>
          </a:prstGeom>
        </p:spPr>
      </p:pic>
      <p:sp>
        <p:nvSpPr>
          <p:cNvPr id="5" name="AutoShape 2" descr="Image result for experience qu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http://99quote.com/wp-content/uploads/2016/06/experience-is-simply-the-name-we-give-our-mistakes-experience-quote.jpg"/>
          <p:cNvPicPr>
            <a:picLocks noChangeAspect="1" noChangeArrowheads="1"/>
          </p:cNvPicPr>
          <p:nvPr/>
        </p:nvPicPr>
        <p:blipFill rotWithShape="1">
          <a:blip r:embed="rId3">
            <a:extLst>
              <a:ext uri="{28A0092B-C50C-407E-A947-70E740481C1C}">
                <a14:useLocalDpi xmlns:a14="http://schemas.microsoft.com/office/drawing/2010/main" val="0"/>
              </a:ext>
            </a:extLst>
          </a:blip>
          <a:srcRect b="18825"/>
          <a:stretch/>
        </p:blipFill>
        <p:spPr bwMode="auto">
          <a:xfrm>
            <a:off x="5297982" y="3027680"/>
            <a:ext cx="3465018" cy="291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44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Lobbying</a:t>
            </a:r>
          </a:p>
        </p:txBody>
      </p:sp>
      <p:sp>
        <p:nvSpPr>
          <p:cNvPr id="3" name="Content Placeholder 2"/>
          <p:cNvSpPr>
            <a:spLocks noGrp="1"/>
          </p:cNvSpPr>
          <p:nvPr>
            <p:ph idx="1"/>
          </p:nvPr>
        </p:nvSpPr>
        <p:spPr/>
        <p:txBody>
          <a:bodyPr/>
          <a:lstStyle/>
          <a:p>
            <a:pPr marL="457200" indent="-457200"/>
            <a:r>
              <a:rPr lang="en-US" dirty="0"/>
              <a:t>Regulations</a:t>
            </a:r>
          </a:p>
          <a:p>
            <a:pPr marL="457200" indent="-457200"/>
            <a:r>
              <a:rPr lang="en-US" dirty="0"/>
              <a:t>Restrictions on Lawyers</a:t>
            </a:r>
          </a:p>
          <a:p>
            <a:endParaRPr lang="en-US" dirty="0"/>
          </a:p>
          <a:p>
            <a:endParaRPr lang="en-US" dirty="0"/>
          </a:p>
        </p:txBody>
      </p:sp>
      <p:pic>
        <p:nvPicPr>
          <p:cNvPr id="2050" name="Picture 2" descr="https://blogmarpe.files.wordpress.com/2014/03/influence-lobby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819400"/>
            <a:ext cx="7820025"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445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Lobbying Regulations</a:t>
            </a:r>
          </a:p>
        </p:txBody>
      </p:sp>
      <p:sp>
        <p:nvSpPr>
          <p:cNvPr id="3" name="Text Placeholder 2"/>
          <p:cNvSpPr>
            <a:spLocks noGrp="1"/>
          </p:cNvSpPr>
          <p:nvPr>
            <p:ph type="body" sz="quarter" idx="12"/>
          </p:nvPr>
        </p:nvSpPr>
        <p:spPr>
          <a:xfrm>
            <a:off x="1447800" y="1447800"/>
            <a:ext cx="7315200" cy="5334000"/>
          </a:xfrm>
        </p:spPr>
        <p:txBody>
          <a:bodyPr>
            <a:noAutofit/>
          </a:bodyPr>
          <a:lstStyle/>
          <a:p>
            <a:pPr marL="457200" indent="-457200"/>
            <a:r>
              <a:rPr lang="en-US" dirty="0"/>
              <a:t>Environmental advocacy before state and local government agencies – Is it “lobbying” that requires registration and disclosure?</a:t>
            </a:r>
          </a:p>
          <a:p>
            <a:pPr marL="457200" indent="-457200"/>
            <a:r>
              <a:rPr lang="en-US" dirty="0"/>
              <a:t>Florida has 67 counties and 481 cities, many of which have lobbying registration requirements.</a:t>
            </a:r>
          </a:p>
          <a:p>
            <a:pPr marL="457200" indent="-457200"/>
            <a:r>
              <a:rPr lang="en-US" dirty="0"/>
              <a:t>Annual lobbyist registration fees range from $25 (Palm Beach County) to $525 (City of Miami). </a:t>
            </a:r>
          </a:p>
        </p:txBody>
      </p:sp>
    </p:spTree>
    <p:extLst>
      <p:ext uri="{BB962C8B-B14F-4D97-AF65-F5344CB8AC3E}">
        <p14:creationId xmlns:p14="http://schemas.microsoft.com/office/powerpoint/2010/main" val="110026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Lobbying Regulations</a:t>
            </a:r>
          </a:p>
        </p:txBody>
      </p:sp>
      <p:sp>
        <p:nvSpPr>
          <p:cNvPr id="3" name="Text Placeholder 2"/>
          <p:cNvSpPr>
            <a:spLocks noGrp="1"/>
          </p:cNvSpPr>
          <p:nvPr>
            <p:ph type="body" sz="quarter" idx="12"/>
          </p:nvPr>
        </p:nvSpPr>
        <p:spPr>
          <a:xfrm>
            <a:off x="1524000" y="1676400"/>
            <a:ext cx="7391400" cy="4724400"/>
          </a:xfrm>
        </p:spPr>
        <p:txBody>
          <a:bodyPr>
            <a:normAutofit/>
          </a:bodyPr>
          <a:lstStyle/>
          <a:p>
            <a:pPr marL="0" indent="0">
              <a:spcBef>
                <a:spcPts val="1200"/>
              </a:spcBef>
              <a:buNone/>
            </a:pPr>
            <a:r>
              <a:rPr lang="en-US" dirty="0"/>
              <a:t>Definition of “lobbying” varies considerably:</a:t>
            </a:r>
          </a:p>
          <a:p>
            <a:pPr>
              <a:spcBef>
                <a:spcPts val="1200"/>
              </a:spcBef>
              <a:buFont typeface="Wingdings" panose="05000000000000000000" pitchFamily="2" charset="2"/>
              <a:buChar char="§"/>
            </a:pPr>
            <a:r>
              <a:rPr lang="en-US" u="sng" dirty="0"/>
              <a:t>Palm Beach County</a:t>
            </a:r>
            <a:r>
              <a:rPr lang="en-US" dirty="0"/>
              <a:t> – focus is on activities regarding an item that may be presented to the County Commission or a municipal governing body.</a:t>
            </a:r>
          </a:p>
          <a:p>
            <a:pPr>
              <a:spcBef>
                <a:spcPts val="1200"/>
              </a:spcBef>
              <a:buFont typeface="Wingdings" panose="05000000000000000000" pitchFamily="2" charset="2"/>
              <a:buChar char="§"/>
            </a:pPr>
            <a:r>
              <a:rPr lang="en-US" u="sng" dirty="0"/>
              <a:t>Miami-Dade County</a:t>
            </a:r>
            <a:r>
              <a:rPr lang="en-US" dirty="0"/>
              <a:t> – attempting to influence the decision of </a:t>
            </a:r>
            <a:r>
              <a:rPr lang="en-US" u="sng" dirty="0"/>
              <a:t>any</a:t>
            </a:r>
            <a:r>
              <a:rPr lang="en-US" dirty="0"/>
              <a:t> county personnel. </a:t>
            </a:r>
          </a:p>
          <a:p>
            <a:endParaRPr lang="en-US" dirty="0"/>
          </a:p>
        </p:txBody>
      </p:sp>
    </p:spTree>
    <p:extLst>
      <p:ext uri="{BB962C8B-B14F-4D97-AF65-F5344CB8AC3E}">
        <p14:creationId xmlns:p14="http://schemas.microsoft.com/office/powerpoint/2010/main" val="27049782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docProps/app.xml><?xml version="1.0" encoding="utf-8"?>
<Properties xmlns="http://schemas.openxmlformats.org/officeDocument/2006/extended-properties" xmlns:vt="http://schemas.openxmlformats.org/officeDocument/2006/docPropsVTypes">
  <Template/>
  <TotalTime>769</TotalTime>
  <Words>1823</Words>
  <Application>Microsoft Office PowerPoint</Application>
  <PresentationFormat>On-screen Show (4:3)</PresentationFormat>
  <Paragraphs>248</Paragraphs>
  <Slides>42</Slides>
  <Notes>8</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Solstice</vt:lpstr>
      <vt:lpstr>Maneuvering Through the  Regulatory Process:  Permitting, Compliance  and Enforcement</vt:lpstr>
      <vt:lpstr>Amanda L. Brock, Esq.</vt:lpstr>
      <vt:lpstr>Anna Long, Esq.</vt:lpstr>
      <vt:lpstr>Douglas M. Halsey</vt:lpstr>
      <vt:lpstr>Peter K. Partlow, PE</vt:lpstr>
      <vt:lpstr>Practical Solutions </vt:lpstr>
      <vt:lpstr>Lobbying</vt:lpstr>
      <vt:lpstr>Lobbying Regulations</vt:lpstr>
      <vt:lpstr>Lobbying Regulations</vt:lpstr>
      <vt:lpstr>Lobbying Regulations</vt:lpstr>
      <vt:lpstr>Lobbying Regulations</vt:lpstr>
      <vt:lpstr>Restrictions on Lawyers</vt:lpstr>
      <vt:lpstr>Restrictions on Lawyers</vt:lpstr>
      <vt:lpstr>10.  Take Time to Know the Facts  from Both Perspectives</vt:lpstr>
      <vt:lpstr>Duty to Investigate</vt:lpstr>
      <vt:lpstr>Picture it: </vt:lpstr>
      <vt:lpstr>PowerPoint Presentation</vt:lpstr>
      <vt:lpstr>PowerPoint Presentation</vt:lpstr>
      <vt:lpstr>PowerPoint Presentation</vt:lpstr>
      <vt:lpstr>8.  Document Everything</vt:lpstr>
      <vt:lpstr>Document Everything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Understand Gravity of Situation   and Perspective from Agency </vt:lpstr>
      <vt:lpstr>Things to Consider</vt:lpstr>
      <vt:lpstr>Communicate this! </vt:lpstr>
      <vt:lpstr>PowerPoint Presentation</vt:lpstr>
      <vt:lpstr>PowerPoint Presentation</vt:lpstr>
      <vt:lpstr>PowerPoint Presentation</vt:lpstr>
      <vt:lpstr>PowerPoint Presentation</vt:lpstr>
      <vt:lpstr>PowerPoint Presentation</vt:lpstr>
      <vt:lpstr>PowerPoint Presentation</vt:lpstr>
      <vt:lpstr>1.  Respect</vt:lpstr>
      <vt:lpstr>Respect Regulatory Authority</vt:lpstr>
      <vt:lpstr>Respect In Action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Partlow</dc:creator>
  <cp:lastModifiedBy>Claudia Hamilton</cp:lastModifiedBy>
  <cp:revision>56</cp:revision>
  <dcterms:created xsi:type="dcterms:W3CDTF">2015-06-08T20:16:03Z</dcterms:created>
  <dcterms:modified xsi:type="dcterms:W3CDTF">2016-08-31T15:53:31Z</dcterms:modified>
  <cp:version>0</cp:version>
</cp:coreProperties>
</file>