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31"/>
  </p:notesMasterIdLst>
  <p:handoutMasterIdLst>
    <p:handoutMasterId r:id="rId32"/>
  </p:handoutMasterIdLst>
  <p:sldIdLst>
    <p:sldId id="340" r:id="rId3"/>
    <p:sldId id="334" r:id="rId4"/>
    <p:sldId id="277" r:id="rId5"/>
    <p:sldId id="326" r:id="rId6"/>
    <p:sldId id="327" r:id="rId7"/>
    <p:sldId id="333" r:id="rId8"/>
    <p:sldId id="328" r:id="rId9"/>
    <p:sldId id="283" r:id="rId10"/>
    <p:sldId id="331" r:id="rId11"/>
    <p:sldId id="339" r:id="rId12"/>
    <p:sldId id="332" r:id="rId13"/>
    <p:sldId id="318" r:id="rId14"/>
    <p:sldId id="319" r:id="rId15"/>
    <p:sldId id="287" r:id="rId16"/>
    <p:sldId id="336" r:id="rId17"/>
    <p:sldId id="335" r:id="rId18"/>
    <p:sldId id="292" r:id="rId19"/>
    <p:sldId id="308" r:id="rId20"/>
    <p:sldId id="309" r:id="rId21"/>
    <p:sldId id="315" r:id="rId22"/>
    <p:sldId id="321" r:id="rId23"/>
    <p:sldId id="337" r:id="rId24"/>
    <p:sldId id="322" r:id="rId25"/>
    <p:sldId id="296" r:id="rId26"/>
    <p:sldId id="297" r:id="rId27"/>
    <p:sldId id="301" r:id="rId28"/>
    <p:sldId id="306" r:id="rId29"/>
    <p:sldId id="302" r:id="rId30"/>
  </p:sldIdLst>
  <p:sldSz cx="9144000" cy="6858000" type="screen4x3"/>
  <p:notesSz cx="7026275" cy="93122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77" d="100"/>
          <a:sy n="77" d="100"/>
        </p:scale>
        <p:origin x="-1440" y="-90"/>
      </p:cViewPr>
      <p:guideLst>
        <p:guide orient="horz" pos="2160"/>
        <p:guide pos="2880"/>
      </p:guideLst>
    </p:cSldViewPr>
  </p:slideViewPr>
  <p:outlineViewPr>
    <p:cViewPr>
      <p:scale>
        <a:sx n="33" d="100"/>
        <a:sy n="33" d="100"/>
      </p:scale>
      <p:origin x="0" y="14448"/>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21" tIns="45712" rIns="91421" bIns="45712" rtlCol="0"/>
          <a:lstStyle>
            <a:lvl1pPr algn="l">
              <a:defRPr sz="1200"/>
            </a:lvl1pPr>
          </a:lstStyle>
          <a:p>
            <a:endParaRPr lang="en-US"/>
          </a:p>
        </p:txBody>
      </p:sp>
      <p:sp>
        <p:nvSpPr>
          <p:cNvPr id="3" name="Date Placeholder 2"/>
          <p:cNvSpPr>
            <a:spLocks noGrp="1"/>
          </p:cNvSpPr>
          <p:nvPr>
            <p:ph type="dt" sz="quarter" idx="1"/>
          </p:nvPr>
        </p:nvSpPr>
        <p:spPr>
          <a:xfrm>
            <a:off x="3979864" y="0"/>
            <a:ext cx="3044825" cy="465138"/>
          </a:xfrm>
          <a:prstGeom prst="rect">
            <a:avLst/>
          </a:prstGeom>
        </p:spPr>
        <p:txBody>
          <a:bodyPr vert="horz" lIns="91421" tIns="45712" rIns="91421" bIns="45712" rtlCol="0"/>
          <a:lstStyle>
            <a:lvl1pPr algn="r">
              <a:defRPr sz="1200"/>
            </a:lvl1pPr>
          </a:lstStyle>
          <a:p>
            <a:fld id="{98BF3741-517D-46F3-BDC3-710626433351}" type="datetimeFigureOut">
              <a:rPr lang="en-US" smtClean="0"/>
              <a:t>3/26/2019</a:t>
            </a:fld>
            <a:endParaRPr lang="en-US"/>
          </a:p>
        </p:txBody>
      </p:sp>
      <p:sp>
        <p:nvSpPr>
          <p:cNvPr id="4" name="Footer Placeholder 3"/>
          <p:cNvSpPr>
            <a:spLocks noGrp="1"/>
          </p:cNvSpPr>
          <p:nvPr>
            <p:ph type="ftr" sz="quarter" idx="2"/>
          </p:nvPr>
        </p:nvSpPr>
        <p:spPr>
          <a:xfrm>
            <a:off x="0" y="8845551"/>
            <a:ext cx="3044825" cy="465138"/>
          </a:xfrm>
          <a:prstGeom prst="rect">
            <a:avLst/>
          </a:prstGeom>
        </p:spPr>
        <p:txBody>
          <a:bodyPr vert="horz" lIns="91421" tIns="45712" rIns="91421"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9864" y="8845551"/>
            <a:ext cx="3044825" cy="465138"/>
          </a:xfrm>
          <a:prstGeom prst="rect">
            <a:avLst/>
          </a:prstGeom>
        </p:spPr>
        <p:txBody>
          <a:bodyPr vert="horz" lIns="91421" tIns="45712" rIns="91421" bIns="45712" rtlCol="0" anchor="b"/>
          <a:lstStyle>
            <a:lvl1pPr algn="r">
              <a:defRPr sz="1200"/>
            </a:lvl1pPr>
          </a:lstStyle>
          <a:p>
            <a:fld id="{BF25F18F-3079-4A62-BA9C-DEAE8E322105}" type="slidenum">
              <a:rPr lang="en-US" smtClean="0"/>
              <a:t>‹#›</a:t>
            </a:fld>
            <a:endParaRPr lang="en-US"/>
          </a:p>
        </p:txBody>
      </p:sp>
    </p:spTree>
    <p:extLst>
      <p:ext uri="{BB962C8B-B14F-4D97-AF65-F5344CB8AC3E}">
        <p14:creationId xmlns:p14="http://schemas.microsoft.com/office/powerpoint/2010/main" val="82694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32" tIns="46668" rIns="93332" bIns="46668"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32" tIns="46668" rIns="93332" bIns="46668" rtlCol="0"/>
          <a:lstStyle>
            <a:lvl1pPr algn="r">
              <a:defRPr sz="1200"/>
            </a:lvl1pPr>
          </a:lstStyle>
          <a:p>
            <a:fld id="{7C638ED0-DCBF-41B6-913D-589A3723D662}" type="datetimeFigureOut">
              <a:rPr lang="en-US" smtClean="0"/>
              <a:t>3/26/2019</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sp>
      <p:sp>
        <p:nvSpPr>
          <p:cNvPr id="5" name="Notes Placeholder 4"/>
          <p:cNvSpPr>
            <a:spLocks noGrp="1"/>
          </p:cNvSpPr>
          <p:nvPr>
            <p:ph type="body" sz="quarter" idx="3"/>
          </p:nvPr>
        </p:nvSpPr>
        <p:spPr>
          <a:xfrm>
            <a:off x="702628" y="4423331"/>
            <a:ext cx="5621020" cy="4190524"/>
          </a:xfrm>
          <a:prstGeom prst="rect">
            <a:avLst/>
          </a:prstGeom>
        </p:spPr>
        <p:txBody>
          <a:bodyPr vert="horz" lIns="93332" tIns="46668" rIns="93332" bIns="466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045"/>
            <a:ext cx="3044719" cy="465614"/>
          </a:xfrm>
          <a:prstGeom prst="rect">
            <a:avLst/>
          </a:prstGeom>
        </p:spPr>
        <p:txBody>
          <a:bodyPr vert="horz" lIns="93332" tIns="46668" rIns="93332" bIns="4666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32" tIns="46668" rIns="93332" bIns="46668" rtlCol="0" anchor="b"/>
          <a:lstStyle>
            <a:lvl1pPr algn="r">
              <a:defRPr sz="1200"/>
            </a:lvl1pPr>
          </a:lstStyle>
          <a:p>
            <a:fld id="{62094242-764B-4D6C-B2A2-03CE50D5A2F7}" type="slidenum">
              <a:rPr lang="en-US" smtClean="0"/>
              <a:t>‹#›</a:t>
            </a:fld>
            <a:endParaRPr lang="en-US"/>
          </a:p>
        </p:txBody>
      </p:sp>
    </p:spTree>
    <p:extLst>
      <p:ext uri="{BB962C8B-B14F-4D97-AF65-F5344CB8AC3E}">
        <p14:creationId xmlns:p14="http://schemas.microsoft.com/office/powerpoint/2010/main" val="421721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4"/>
            <a:ext cx="7543800" cy="2593975"/>
          </a:xfrm>
        </p:spPr>
        <p:txBody>
          <a:bodyPr anchor="b"/>
          <a:lstStyle>
            <a:lvl1pPr>
              <a:defRPr sz="6600">
                <a:ln>
                  <a:noFill/>
                </a:ln>
                <a:solidFill>
                  <a:schemeClr val="tx2"/>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B0425-C1CF-44B4-A5E0-CE0A847D9C0D}"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1982135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391F7-3CC9-4E71-94E2-655D33355D2D}"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3175925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6A594-7FE8-4C6D-9EBC-720B6F60CA35}"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7321661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4"/>
            <a:ext cx="7543800" cy="2593975"/>
          </a:xfrm>
        </p:spPr>
        <p:txBody>
          <a:bodyPr anchor="b"/>
          <a:lstStyle>
            <a:lvl1pPr>
              <a:defRPr sz="6600">
                <a:ln>
                  <a:noFill/>
                </a:ln>
                <a:solidFill>
                  <a:schemeClr val="tx2"/>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425D3-A146-4741-87B7-69959B31657E}"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1176133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63EFB-FEEA-4134-8D5D-DE10812D769B}"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7383805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8DEDE-10D1-4C15-BA01-306EEAFDAE48}"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27467478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87475-E989-4196-9D43-6ABCF76CBFEF}" type="datetime4">
              <a:rPr lang="en-US" smtClean="0">
                <a:solidFill>
                  <a:srgbClr val="D7D7D7"/>
                </a:solidFill>
              </a:rPr>
              <a:t>March 26, 2019</a:t>
            </a:fld>
            <a:endParaRPr lang="en-US">
              <a:solidFill>
                <a:srgbClr val="D7D7D7"/>
              </a:solidFill>
            </a:endParaRPr>
          </a:p>
        </p:txBody>
      </p:sp>
      <p:sp>
        <p:nvSpPr>
          <p:cNvPr id="6" name="Footer Placeholder 5"/>
          <p:cNvSpPr>
            <a:spLocks noGrp="1"/>
          </p:cNvSpPr>
          <p:nvPr>
            <p:ph type="ftr" sz="quarter" idx="11"/>
          </p:nvPr>
        </p:nvSpPr>
        <p:spPr/>
        <p:txBody>
          <a:bodyPr/>
          <a:lstStyle/>
          <a:p>
            <a:endParaRPr lang="en-US">
              <a:solidFill>
                <a:srgbClr val="D7D7D7"/>
              </a:solidFill>
            </a:endParaRPr>
          </a:p>
        </p:txBody>
      </p:sp>
      <p:sp>
        <p:nvSpPr>
          <p:cNvPr id="7" name="Slide Number Placeholder 6"/>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8043129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F2940-7D96-4CE3-9DD6-6A5F9B3F0D35}" type="datetime4">
              <a:rPr lang="en-US" smtClean="0">
                <a:solidFill>
                  <a:srgbClr val="D7D7D7"/>
                </a:solidFill>
              </a:rPr>
              <a:t>March 26, 2019</a:t>
            </a:fld>
            <a:endParaRPr lang="en-US">
              <a:solidFill>
                <a:srgbClr val="D7D7D7"/>
              </a:solidFill>
            </a:endParaRPr>
          </a:p>
        </p:txBody>
      </p:sp>
      <p:sp>
        <p:nvSpPr>
          <p:cNvPr id="8" name="Footer Placeholder 7"/>
          <p:cNvSpPr>
            <a:spLocks noGrp="1"/>
          </p:cNvSpPr>
          <p:nvPr>
            <p:ph type="ftr" sz="quarter" idx="11"/>
          </p:nvPr>
        </p:nvSpPr>
        <p:spPr/>
        <p:txBody>
          <a:bodyPr/>
          <a:lstStyle/>
          <a:p>
            <a:endParaRPr lang="en-US">
              <a:solidFill>
                <a:srgbClr val="D7D7D7"/>
              </a:solidFill>
            </a:endParaRPr>
          </a:p>
        </p:txBody>
      </p:sp>
      <p:sp>
        <p:nvSpPr>
          <p:cNvPr id="9" name="Slide Number Placeholder 8"/>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27760822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9FEBC-597A-4594-AFDE-9DD46561CB6D}" type="datetime4">
              <a:rPr lang="en-US" smtClean="0">
                <a:solidFill>
                  <a:srgbClr val="D7D7D7"/>
                </a:solidFill>
              </a:rPr>
              <a:t>March 26, 2019</a:t>
            </a:fld>
            <a:endParaRPr lang="en-US">
              <a:solidFill>
                <a:srgbClr val="D7D7D7"/>
              </a:solidFill>
            </a:endParaRPr>
          </a:p>
        </p:txBody>
      </p:sp>
      <p:sp>
        <p:nvSpPr>
          <p:cNvPr id="4" name="Footer Placeholder 3"/>
          <p:cNvSpPr>
            <a:spLocks noGrp="1"/>
          </p:cNvSpPr>
          <p:nvPr>
            <p:ph type="ftr" sz="quarter" idx="11"/>
          </p:nvPr>
        </p:nvSpPr>
        <p:spPr/>
        <p:txBody>
          <a:bodyPr/>
          <a:lstStyle/>
          <a:p>
            <a:endParaRPr lang="en-US">
              <a:solidFill>
                <a:srgbClr val="D7D7D7"/>
              </a:solidFill>
            </a:endParaRPr>
          </a:p>
        </p:txBody>
      </p:sp>
      <p:sp>
        <p:nvSpPr>
          <p:cNvPr id="5" name="Slide Number Placeholder 4"/>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1528315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D60B8-3815-4B26-B7FB-5A0075D0C256}" type="datetime4">
              <a:rPr lang="en-US" smtClean="0">
                <a:solidFill>
                  <a:srgbClr val="D7D7D7"/>
                </a:solidFill>
              </a:rPr>
              <a:t>March 26, 2019</a:t>
            </a:fld>
            <a:endParaRPr lang="en-US">
              <a:solidFill>
                <a:srgbClr val="D7D7D7"/>
              </a:solidFill>
            </a:endParaRPr>
          </a:p>
        </p:txBody>
      </p:sp>
      <p:sp>
        <p:nvSpPr>
          <p:cNvPr id="3" name="Footer Placeholder 2"/>
          <p:cNvSpPr>
            <a:spLocks noGrp="1"/>
          </p:cNvSpPr>
          <p:nvPr>
            <p:ph type="ftr" sz="quarter" idx="11"/>
          </p:nvPr>
        </p:nvSpPr>
        <p:spPr/>
        <p:txBody>
          <a:bodyPr/>
          <a:lstStyle/>
          <a:p>
            <a:endParaRPr lang="en-US">
              <a:solidFill>
                <a:srgbClr val="D7D7D7"/>
              </a:solidFill>
            </a:endParaRPr>
          </a:p>
        </p:txBody>
      </p:sp>
      <p:sp>
        <p:nvSpPr>
          <p:cNvPr id="4" name="Slide Number Placeholder 3"/>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4542990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BED06-8F3F-496A-B1AA-A7BF1295093B}" type="datetime4">
              <a:rPr lang="en-US" smtClean="0">
                <a:solidFill>
                  <a:srgbClr val="D7D7D7"/>
                </a:solidFill>
              </a:rPr>
              <a:t>March 26, 2019</a:t>
            </a:fld>
            <a:endParaRPr lang="en-US">
              <a:solidFill>
                <a:srgbClr val="D7D7D7"/>
              </a:solidFill>
            </a:endParaRPr>
          </a:p>
        </p:txBody>
      </p:sp>
      <p:sp>
        <p:nvSpPr>
          <p:cNvPr id="6" name="Footer Placeholder 5"/>
          <p:cNvSpPr>
            <a:spLocks noGrp="1"/>
          </p:cNvSpPr>
          <p:nvPr>
            <p:ph type="ftr" sz="quarter" idx="11"/>
          </p:nvPr>
        </p:nvSpPr>
        <p:spPr/>
        <p:txBody>
          <a:bodyPr/>
          <a:lstStyle/>
          <a:p>
            <a:endParaRPr lang="en-US">
              <a:solidFill>
                <a:srgbClr val="D7D7D7"/>
              </a:solidFill>
            </a:endParaRPr>
          </a:p>
        </p:txBody>
      </p:sp>
      <p:sp>
        <p:nvSpPr>
          <p:cNvPr id="7" name="Slide Number Placeholder 6"/>
          <p:cNvSpPr>
            <a:spLocks noGrp="1"/>
          </p:cNvSpPr>
          <p:nvPr>
            <p:ph type="sldNum" sz="quarter" idx="12"/>
          </p:nvPr>
        </p:nvSpPr>
        <p:spPr/>
        <p:txBody>
          <a:bodyPr/>
          <a:lstStyle/>
          <a:p>
            <a:fld id="{6940CDA7-3B5C-4634-A256-58ABB11983A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9286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4F5D4-A30D-4B33-82F8-115913DEE9A0}"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9804803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5D00CDD-0E0D-4A4D-A511-EAD67E597F2D}" type="datetime4">
              <a:rPr lang="en-US" smtClean="0">
                <a:solidFill>
                  <a:srgbClr val="D7D7D7"/>
                </a:solidFill>
              </a:rPr>
              <a:t>March 26, 2019</a:t>
            </a:fld>
            <a:endParaRPr lang="en-US">
              <a:solidFill>
                <a:srgbClr val="D7D7D7"/>
              </a:solidFill>
            </a:endParaRPr>
          </a:p>
        </p:txBody>
      </p:sp>
      <p:sp>
        <p:nvSpPr>
          <p:cNvPr id="9" name="Slide Number Placeholder 8"/>
          <p:cNvSpPr>
            <a:spLocks noGrp="1"/>
          </p:cNvSpPr>
          <p:nvPr>
            <p:ph type="sldNum" sz="quarter" idx="11"/>
          </p:nvPr>
        </p:nvSpPr>
        <p:spPr/>
        <p:txBody>
          <a:bodyPr/>
          <a:lstStyle/>
          <a:p>
            <a:fld id="{6940CDA7-3B5C-4634-A256-58ABB11983A4}" type="slidenum">
              <a:rPr lang="en-US" smtClean="0"/>
              <a:t>‹#›</a:t>
            </a:fld>
            <a:endParaRPr lang="en-US"/>
          </a:p>
        </p:txBody>
      </p:sp>
      <p:sp>
        <p:nvSpPr>
          <p:cNvPr id="10" name="Footer Placeholder 9"/>
          <p:cNvSpPr>
            <a:spLocks noGrp="1"/>
          </p:cNvSpPr>
          <p:nvPr>
            <p:ph type="ftr" sz="quarter" idx="12"/>
          </p:nvPr>
        </p:nvSpPr>
        <p:spPr/>
        <p:txBody>
          <a:bodyPr/>
          <a:lstStyle/>
          <a:p>
            <a:endParaRPr lang="en-US">
              <a:solidFill>
                <a:srgbClr val="D7D7D7"/>
              </a:solidFill>
            </a:endParaRPr>
          </a:p>
        </p:txBody>
      </p:sp>
    </p:spTree>
    <p:extLst>
      <p:ext uri="{BB962C8B-B14F-4D97-AF65-F5344CB8AC3E}">
        <p14:creationId xmlns:p14="http://schemas.microsoft.com/office/powerpoint/2010/main" val="10143175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0AA4B-9C8D-4178-A6E3-B69A06A64951}"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20100339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7849B-50C5-4799-9B95-E6F9D5E3099E}"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18975741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E5C24-50CC-497B-BC2A-70AB41016427}" type="datetime4">
              <a:rPr lang="en-US" smtClean="0">
                <a:solidFill>
                  <a:srgbClr val="D7D7D7"/>
                </a:solidFill>
              </a:rPr>
              <a:t>March 26, 2019</a:t>
            </a:fld>
            <a:endParaRPr lang="en-US">
              <a:solidFill>
                <a:srgbClr val="D7D7D7"/>
              </a:solidFill>
            </a:endParaRPr>
          </a:p>
        </p:txBody>
      </p:sp>
      <p:sp>
        <p:nvSpPr>
          <p:cNvPr id="5" name="Footer Placeholder 4"/>
          <p:cNvSpPr>
            <a:spLocks noGrp="1"/>
          </p:cNvSpPr>
          <p:nvPr>
            <p:ph type="ftr" sz="quarter" idx="11"/>
          </p:nvPr>
        </p:nvSpPr>
        <p:spPr/>
        <p:txBody>
          <a:bodyPr/>
          <a:lstStyle/>
          <a:p>
            <a:endParaRPr lang="en-US">
              <a:solidFill>
                <a:srgbClr val="D7D7D7"/>
              </a:solidFill>
            </a:endParaRPr>
          </a:p>
        </p:txBody>
      </p:sp>
      <p:sp>
        <p:nvSpPr>
          <p:cNvPr id="6" name="Slide Number Placeholder 5"/>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40650286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905D6-D79F-4FCF-924A-B1F148E4E68C}" type="datetime4">
              <a:rPr lang="en-US" smtClean="0">
                <a:solidFill>
                  <a:srgbClr val="D7D7D7"/>
                </a:solidFill>
              </a:rPr>
              <a:t>March 26, 2019</a:t>
            </a:fld>
            <a:endParaRPr lang="en-US">
              <a:solidFill>
                <a:srgbClr val="D7D7D7"/>
              </a:solidFill>
            </a:endParaRPr>
          </a:p>
        </p:txBody>
      </p:sp>
      <p:sp>
        <p:nvSpPr>
          <p:cNvPr id="6" name="Footer Placeholder 5"/>
          <p:cNvSpPr>
            <a:spLocks noGrp="1"/>
          </p:cNvSpPr>
          <p:nvPr>
            <p:ph type="ftr" sz="quarter" idx="11"/>
          </p:nvPr>
        </p:nvSpPr>
        <p:spPr/>
        <p:txBody>
          <a:bodyPr/>
          <a:lstStyle/>
          <a:p>
            <a:endParaRPr lang="en-US">
              <a:solidFill>
                <a:srgbClr val="D7D7D7"/>
              </a:solidFill>
            </a:endParaRPr>
          </a:p>
        </p:txBody>
      </p:sp>
      <p:sp>
        <p:nvSpPr>
          <p:cNvPr id="7" name="Slide Number Placeholder 6"/>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2705010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DA9A8-768F-4716-A7B9-B8F3E3FC77C6}" type="datetime4">
              <a:rPr lang="en-US" smtClean="0">
                <a:solidFill>
                  <a:srgbClr val="D7D7D7"/>
                </a:solidFill>
              </a:rPr>
              <a:t>March 26, 2019</a:t>
            </a:fld>
            <a:endParaRPr lang="en-US">
              <a:solidFill>
                <a:srgbClr val="D7D7D7"/>
              </a:solidFill>
            </a:endParaRPr>
          </a:p>
        </p:txBody>
      </p:sp>
      <p:sp>
        <p:nvSpPr>
          <p:cNvPr id="8" name="Footer Placeholder 7"/>
          <p:cNvSpPr>
            <a:spLocks noGrp="1"/>
          </p:cNvSpPr>
          <p:nvPr>
            <p:ph type="ftr" sz="quarter" idx="11"/>
          </p:nvPr>
        </p:nvSpPr>
        <p:spPr/>
        <p:txBody>
          <a:bodyPr/>
          <a:lstStyle/>
          <a:p>
            <a:endParaRPr lang="en-US">
              <a:solidFill>
                <a:srgbClr val="D7D7D7"/>
              </a:solidFill>
            </a:endParaRPr>
          </a:p>
        </p:txBody>
      </p:sp>
      <p:sp>
        <p:nvSpPr>
          <p:cNvPr id="9" name="Slide Number Placeholder 8"/>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39598805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9DEFE-9055-48A8-9352-3A345BA17CFE}" type="datetime4">
              <a:rPr lang="en-US" smtClean="0">
                <a:solidFill>
                  <a:srgbClr val="D7D7D7"/>
                </a:solidFill>
              </a:rPr>
              <a:t>March 26, 2019</a:t>
            </a:fld>
            <a:endParaRPr lang="en-US">
              <a:solidFill>
                <a:srgbClr val="D7D7D7"/>
              </a:solidFill>
            </a:endParaRPr>
          </a:p>
        </p:txBody>
      </p:sp>
      <p:sp>
        <p:nvSpPr>
          <p:cNvPr id="4" name="Footer Placeholder 3"/>
          <p:cNvSpPr>
            <a:spLocks noGrp="1"/>
          </p:cNvSpPr>
          <p:nvPr>
            <p:ph type="ftr" sz="quarter" idx="11"/>
          </p:nvPr>
        </p:nvSpPr>
        <p:spPr/>
        <p:txBody>
          <a:bodyPr/>
          <a:lstStyle/>
          <a:p>
            <a:endParaRPr lang="en-US">
              <a:solidFill>
                <a:srgbClr val="D7D7D7"/>
              </a:solidFill>
            </a:endParaRPr>
          </a:p>
        </p:txBody>
      </p:sp>
      <p:sp>
        <p:nvSpPr>
          <p:cNvPr id="5" name="Slide Number Placeholder 4"/>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4455983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6B089-384B-4B70-9D32-05F021EA20B4}" type="datetime4">
              <a:rPr lang="en-US" smtClean="0">
                <a:solidFill>
                  <a:srgbClr val="D7D7D7"/>
                </a:solidFill>
              </a:rPr>
              <a:t>March 26, 2019</a:t>
            </a:fld>
            <a:endParaRPr lang="en-US">
              <a:solidFill>
                <a:srgbClr val="D7D7D7"/>
              </a:solidFill>
            </a:endParaRPr>
          </a:p>
        </p:txBody>
      </p:sp>
      <p:sp>
        <p:nvSpPr>
          <p:cNvPr id="3" name="Footer Placeholder 2"/>
          <p:cNvSpPr>
            <a:spLocks noGrp="1"/>
          </p:cNvSpPr>
          <p:nvPr>
            <p:ph type="ftr" sz="quarter" idx="11"/>
          </p:nvPr>
        </p:nvSpPr>
        <p:spPr/>
        <p:txBody>
          <a:bodyPr/>
          <a:lstStyle/>
          <a:p>
            <a:endParaRPr lang="en-US">
              <a:solidFill>
                <a:srgbClr val="D7D7D7"/>
              </a:solidFill>
            </a:endParaRPr>
          </a:p>
        </p:txBody>
      </p:sp>
      <p:sp>
        <p:nvSpPr>
          <p:cNvPr id="4" name="Slide Number Placeholder 3"/>
          <p:cNvSpPr>
            <a:spLocks noGrp="1"/>
          </p:cNvSpPr>
          <p:nvPr>
            <p:ph type="sldNum" sz="quarter" idx="12"/>
          </p:nvPr>
        </p:nvSpPr>
        <p:spPr/>
        <p:txBody>
          <a:bodyPr/>
          <a:lstStyle/>
          <a:p>
            <a:fld id="{6940CDA7-3B5C-4634-A256-58ABB11983A4}" type="slidenum">
              <a:rPr lang="en-US" smtClean="0"/>
              <a:t>‹#›</a:t>
            </a:fld>
            <a:endParaRPr lang="en-US"/>
          </a:p>
        </p:txBody>
      </p:sp>
    </p:spTree>
    <p:extLst>
      <p:ext uri="{BB962C8B-B14F-4D97-AF65-F5344CB8AC3E}">
        <p14:creationId xmlns:p14="http://schemas.microsoft.com/office/powerpoint/2010/main" val="28778323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107BA-A07D-4310-A0EC-1C23229660AB}" type="datetime4">
              <a:rPr lang="en-US" smtClean="0">
                <a:solidFill>
                  <a:srgbClr val="D7D7D7"/>
                </a:solidFill>
              </a:rPr>
              <a:t>March 26, 2019</a:t>
            </a:fld>
            <a:endParaRPr lang="en-US">
              <a:solidFill>
                <a:srgbClr val="D7D7D7"/>
              </a:solidFill>
            </a:endParaRPr>
          </a:p>
        </p:txBody>
      </p:sp>
      <p:sp>
        <p:nvSpPr>
          <p:cNvPr id="6" name="Footer Placeholder 5"/>
          <p:cNvSpPr>
            <a:spLocks noGrp="1"/>
          </p:cNvSpPr>
          <p:nvPr>
            <p:ph type="ftr" sz="quarter" idx="11"/>
          </p:nvPr>
        </p:nvSpPr>
        <p:spPr/>
        <p:txBody>
          <a:bodyPr/>
          <a:lstStyle/>
          <a:p>
            <a:endParaRPr lang="en-US">
              <a:solidFill>
                <a:srgbClr val="D7D7D7"/>
              </a:solidFill>
            </a:endParaRPr>
          </a:p>
        </p:txBody>
      </p:sp>
      <p:sp>
        <p:nvSpPr>
          <p:cNvPr id="7" name="Slide Number Placeholder 6"/>
          <p:cNvSpPr>
            <a:spLocks noGrp="1"/>
          </p:cNvSpPr>
          <p:nvPr>
            <p:ph type="sldNum" sz="quarter" idx="12"/>
          </p:nvPr>
        </p:nvSpPr>
        <p:spPr/>
        <p:txBody>
          <a:bodyPr/>
          <a:lstStyle/>
          <a:p>
            <a:fld id="{6940CDA7-3B5C-4634-A256-58ABB11983A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7236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93B6417-87FF-4E48-A23B-0FF440C0F775}" type="datetime4">
              <a:rPr lang="en-US" smtClean="0">
                <a:solidFill>
                  <a:srgbClr val="D7D7D7"/>
                </a:solidFill>
              </a:rPr>
              <a:t>March 26, 2019</a:t>
            </a:fld>
            <a:endParaRPr lang="en-US">
              <a:solidFill>
                <a:srgbClr val="D7D7D7"/>
              </a:solidFill>
            </a:endParaRPr>
          </a:p>
        </p:txBody>
      </p:sp>
      <p:sp>
        <p:nvSpPr>
          <p:cNvPr id="9" name="Slide Number Placeholder 8"/>
          <p:cNvSpPr>
            <a:spLocks noGrp="1"/>
          </p:cNvSpPr>
          <p:nvPr>
            <p:ph type="sldNum" sz="quarter" idx="11"/>
          </p:nvPr>
        </p:nvSpPr>
        <p:spPr/>
        <p:txBody>
          <a:bodyPr/>
          <a:lstStyle/>
          <a:p>
            <a:fld id="{6940CDA7-3B5C-4634-A256-58ABB11983A4}" type="slidenum">
              <a:rPr lang="en-US" smtClean="0"/>
              <a:t>‹#›</a:t>
            </a:fld>
            <a:endParaRPr lang="en-US"/>
          </a:p>
        </p:txBody>
      </p:sp>
      <p:sp>
        <p:nvSpPr>
          <p:cNvPr id="10" name="Footer Placeholder 9"/>
          <p:cNvSpPr>
            <a:spLocks noGrp="1"/>
          </p:cNvSpPr>
          <p:nvPr>
            <p:ph type="ftr" sz="quarter" idx="12"/>
          </p:nvPr>
        </p:nvSpPr>
        <p:spPr/>
        <p:txBody>
          <a:bodyPr/>
          <a:lstStyle/>
          <a:p>
            <a:endParaRPr lang="en-US">
              <a:solidFill>
                <a:srgbClr val="D7D7D7"/>
              </a:solidFill>
            </a:endParaRPr>
          </a:p>
        </p:txBody>
      </p:sp>
    </p:spTree>
    <p:extLst>
      <p:ext uri="{BB962C8B-B14F-4D97-AF65-F5344CB8AC3E}">
        <p14:creationId xmlns:p14="http://schemas.microsoft.com/office/powerpoint/2010/main" val="32762388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40CDA7-3B5C-4634-A256-58ABB11983A4}" type="slidenum">
              <a:rPr lang="en-US" smtClean="0"/>
              <a:t>‹#›</a:t>
            </a:fld>
            <a:endParaRPr lang="en-US"/>
          </a:p>
        </p:txBody>
      </p:sp>
      <p:sp>
        <p:nvSpPr>
          <p:cNvPr id="5" name="Footer Placeholder 4"/>
          <p:cNvSpPr>
            <a:spLocks noGrp="1"/>
          </p:cNvSpPr>
          <p:nvPr>
            <p:ph type="ftr" sz="quarter" idx="3"/>
          </p:nvPr>
        </p:nvSpPr>
        <p:spPr>
          <a:xfrm rot="16200000">
            <a:off x="7586912"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7D7D7"/>
              </a:solidFill>
            </a:endParaRPr>
          </a:p>
        </p:txBody>
      </p:sp>
      <p:sp>
        <p:nvSpPr>
          <p:cNvPr id="4" name="Date Placeholder 3"/>
          <p:cNvSpPr>
            <a:spLocks noGrp="1"/>
          </p:cNvSpPr>
          <p:nvPr>
            <p:ph type="dt" sz="half" idx="2"/>
          </p:nvPr>
        </p:nvSpPr>
        <p:spPr>
          <a:xfrm rot="16200000">
            <a:off x="7551353"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D8CDC7D3-BDC2-48A4-9441-63B2190692D9}" type="datetime4">
              <a:rPr lang="en-US" smtClean="0">
                <a:solidFill>
                  <a:srgbClr val="D7D7D7"/>
                </a:solidFill>
              </a:rPr>
              <a:t>March 26, 2019</a:t>
            </a:fld>
            <a:endParaRPr lang="en-US">
              <a:solidFill>
                <a:srgbClr val="D7D7D7"/>
              </a:solidFill>
            </a:endParaRPr>
          </a:p>
        </p:txBody>
      </p:sp>
    </p:spTree>
    <p:extLst>
      <p:ext uri="{BB962C8B-B14F-4D97-AF65-F5344CB8AC3E}">
        <p14:creationId xmlns:p14="http://schemas.microsoft.com/office/powerpoint/2010/main" val="28405690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40CDA7-3B5C-4634-A256-58ABB11983A4}" type="slidenum">
              <a:rPr lang="en-US" smtClean="0"/>
              <a:t>‹#›</a:t>
            </a:fld>
            <a:endParaRPr lang="en-US"/>
          </a:p>
        </p:txBody>
      </p:sp>
      <p:sp>
        <p:nvSpPr>
          <p:cNvPr id="5" name="Footer Placeholder 4"/>
          <p:cNvSpPr>
            <a:spLocks noGrp="1"/>
          </p:cNvSpPr>
          <p:nvPr>
            <p:ph type="ftr" sz="quarter" idx="3"/>
          </p:nvPr>
        </p:nvSpPr>
        <p:spPr>
          <a:xfrm rot="16200000">
            <a:off x="7586912"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7D7D7"/>
              </a:solidFill>
            </a:endParaRPr>
          </a:p>
        </p:txBody>
      </p:sp>
      <p:sp>
        <p:nvSpPr>
          <p:cNvPr id="4" name="Date Placeholder 3"/>
          <p:cNvSpPr>
            <a:spLocks noGrp="1"/>
          </p:cNvSpPr>
          <p:nvPr>
            <p:ph type="dt" sz="half" idx="2"/>
          </p:nvPr>
        </p:nvSpPr>
        <p:spPr>
          <a:xfrm rot="16200000">
            <a:off x="7551353"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67016DCD-2002-440E-A8BC-204CBD91EF22}" type="datetime4">
              <a:rPr lang="en-US" smtClean="0">
                <a:solidFill>
                  <a:srgbClr val="D7D7D7"/>
                </a:solidFill>
              </a:rPr>
              <a:t>March 26, 2019</a:t>
            </a:fld>
            <a:endParaRPr lang="en-US">
              <a:solidFill>
                <a:srgbClr val="D7D7D7"/>
              </a:solidFill>
            </a:endParaRPr>
          </a:p>
        </p:txBody>
      </p:sp>
    </p:spTree>
    <p:extLst>
      <p:ext uri="{BB962C8B-B14F-4D97-AF65-F5344CB8AC3E}">
        <p14:creationId xmlns:p14="http://schemas.microsoft.com/office/powerpoint/2010/main" val="14720917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20000"/>
                <a:lumOff val="80000"/>
              </a:schemeClr>
            </a:gs>
            <a:gs pos="0">
              <a:srgbClr val="FFFFFF"/>
            </a:gs>
            <a:gs pos="99000">
              <a:srgbClr val="C5C8FF"/>
            </a:gs>
            <a:gs pos="86000">
              <a:schemeClr val="accent5">
                <a:lumMod val="20000"/>
                <a:lumOff val="80000"/>
              </a:schemeClr>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76200" y="0"/>
            <a:ext cx="9144000" cy="1600200"/>
          </a:xfrm>
        </p:spPr>
        <p:txBody>
          <a:bodyPr>
            <a:normAutofit/>
          </a:bodyPr>
          <a:lstStyle/>
          <a:p>
            <a:pPr algn="ctr"/>
            <a:r>
              <a:rPr lang="en-US" sz="2800" b="1" dirty="0" smtClean="0">
                <a:solidFill>
                  <a:srgbClr val="690015"/>
                </a:solidFill>
                <a:effectLst>
                  <a:outerShdw blurRad="50800" dist="38100" dir="2700000" algn="tl" rotWithShape="0">
                    <a:prstClr val="black">
                      <a:alpha val="40000"/>
                    </a:prstClr>
                  </a:outerShdw>
                </a:effectLst>
              </a:rPr>
              <a:t>LAY OF THE LAND</a:t>
            </a:r>
            <a:br>
              <a:rPr lang="en-US" sz="2800" b="1" dirty="0" smtClean="0">
                <a:solidFill>
                  <a:srgbClr val="690015"/>
                </a:solidFill>
                <a:effectLst>
                  <a:outerShdw blurRad="50800" dist="38100" dir="2700000" algn="tl" rotWithShape="0">
                    <a:prstClr val="black">
                      <a:alpha val="40000"/>
                    </a:prstClr>
                  </a:outerShdw>
                </a:effectLst>
              </a:rPr>
            </a:br>
            <a:r>
              <a:rPr lang="en-US" sz="2800" b="1" dirty="0" smtClean="0">
                <a:solidFill>
                  <a:srgbClr val="690015"/>
                </a:solidFill>
                <a:effectLst>
                  <a:outerShdw blurRad="50800" dist="38100" dir="2700000" algn="tl" rotWithShape="0">
                    <a:prstClr val="black">
                      <a:alpha val="40000"/>
                    </a:prstClr>
                  </a:outerShdw>
                </a:effectLst>
              </a:rPr>
              <a:t>FLORIDA LAND CONFERENCE</a:t>
            </a:r>
            <a:br>
              <a:rPr lang="en-US" sz="2800" b="1" dirty="0" smtClean="0">
                <a:solidFill>
                  <a:srgbClr val="690015"/>
                </a:solidFill>
                <a:effectLst>
                  <a:outerShdw blurRad="50800" dist="38100" dir="2700000" algn="tl" rotWithShape="0">
                    <a:prstClr val="black">
                      <a:alpha val="40000"/>
                    </a:prstClr>
                  </a:outerShdw>
                </a:effectLst>
              </a:rPr>
            </a:br>
            <a:endParaRPr lang="en-US" sz="2800" b="1" dirty="0">
              <a:solidFill>
                <a:srgbClr val="690015"/>
              </a:solidFill>
              <a:effectLst>
                <a:outerShdw blurRad="50800" dist="38100" dir="2700000" algn="tl" rotWithShape="0">
                  <a:prstClr val="black">
                    <a:alpha val="40000"/>
                  </a:prstClr>
                </a:outerShdw>
              </a:effectLst>
            </a:endParaRPr>
          </a:p>
        </p:txBody>
      </p:sp>
      <p:sp>
        <p:nvSpPr>
          <p:cNvPr id="7" name="Subtitle 6"/>
          <p:cNvSpPr>
            <a:spLocks noGrp="1"/>
          </p:cNvSpPr>
          <p:nvPr>
            <p:ph type="subTitle" idx="1"/>
          </p:nvPr>
        </p:nvSpPr>
        <p:spPr>
          <a:xfrm>
            <a:off x="0" y="3962400"/>
            <a:ext cx="9144000" cy="2362200"/>
          </a:xfrm>
        </p:spPr>
        <p:txBody>
          <a:bodyPr>
            <a:normAutofit/>
          </a:bodyPr>
          <a:lstStyle/>
          <a:p>
            <a:pPr algn="ctr"/>
            <a:endParaRPr lang="en-US" sz="2600" b="1" spc="-100" dirty="0" smtClean="0">
              <a:solidFill>
                <a:srgbClr val="690015"/>
              </a:solidFill>
              <a:effectLst>
                <a:outerShdw blurRad="50800" dist="38100" dir="2700000" algn="tl" rotWithShape="0">
                  <a:prstClr val="black">
                    <a:alpha val="40000"/>
                  </a:prstClr>
                </a:outerShdw>
              </a:effectLst>
              <a:latin typeface="+mj-lt"/>
              <a:ea typeface="+mj-ea"/>
              <a:cs typeface="+mj-cs"/>
            </a:endParaRPr>
          </a:p>
          <a:p>
            <a:pPr algn="ct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Orlando Omni Resort at </a:t>
            </a:r>
            <a:r>
              <a:rPr lang="en-US" sz="2800" b="1" spc="-100" dirty="0" err="1" smtClean="0">
                <a:solidFill>
                  <a:srgbClr val="690015"/>
                </a:solidFill>
                <a:effectLst>
                  <a:outerShdw blurRad="50800" dist="38100" dir="2700000" algn="tl" rotWithShape="0">
                    <a:prstClr val="black">
                      <a:alpha val="40000"/>
                    </a:prstClr>
                  </a:outerShdw>
                </a:effectLst>
                <a:latin typeface="+mj-lt"/>
                <a:ea typeface="+mj-ea"/>
                <a:cs typeface="+mj-cs"/>
              </a:rPr>
              <a:t>ChampionsGate</a:t>
            </a:r>
            <a:endPar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endParaRPr>
          </a:p>
          <a:p>
            <a:pPr algn="ct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March 28, 2019</a:t>
            </a:r>
          </a:p>
          <a:p>
            <a:pPr algn="ct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Michael D. Minton, Esq. </a:t>
            </a:r>
            <a:r>
              <a:rPr lang="en-US" sz="2800" b="1" spc="-100" dirty="0">
                <a:solidFill>
                  <a:srgbClr val="690015"/>
                </a:solidFill>
                <a:effectLst>
                  <a:outerShdw blurRad="50800" dist="38100" dir="2700000" algn="tl" rotWithShape="0">
                    <a:prstClr val="black">
                      <a:alpha val="40000"/>
                    </a:prstClr>
                  </a:outerShdw>
                </a:effectLst>
                <a:latin typeface="+mj-lt"/>
                <a:ea typeface="+mj-ea"/>
                <a:cs typeface="+mj-cs"/>
              </a:rPr>
              <a:t> </a:t>
            </a: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  •    </a:t>
            </a: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Stephen </a:t>
            </a:r>
            <a:r>
              <a:rPr lang="en-US" sz="2800" b="1" spc="-100" dirty="0" smtClean="0">
                <a:solidFill>
                  <a:srgbClr val="690015"/>
                </a:solidFill>
                <a:effectLst>
                  <a:outerShdw blurRad="50800" dist="38100" dir="2700000" algn="tl" rotWithShape="0">
                    <a:prstClr val="black">
                      <a:alpha val="40000"/>
                    </a:prstClr>
                  </a:outerShdw>
                </a:effectLst>
                <a:latin typeface="+mj-lt"/>
                <a:ea typeface="+mj-ea"/>
                <a:cs typeface="+mj-cs"/>
              </a:rPr>
              <a:t>R. Looney, Esq.</a:t>
            </a:r>
            <a:endParaRPr lang="en-US" sz="2800" b="1" spc="-100" dirty="0">
              <a:solidFill>
                <a:srgbClr val="690015"/>
              </a:solidFill>
              <a:effectLst>
                <a:outerShdw blurRad="50800" dist="38100" dir="2700000" algn="tl" rotWithShape="0">
                  <a:prstClr val="black">
                    <a:alpha val="40000"/>
                  </a:prstClr>
                </a:outerShdw>
              </a:effectLst>
              <a:latin typeface="+mj-lt"/>
              <a:ea typeface="+mj-ea"/>
              <a:cs typeface="+mj-cs"/>
            </a:endParaRPr>
          </a:p>
          <a:p>
            <a:pPr algn="ctr"/>
            <a:endParaRPr lang="en-US" sz="2600" b="1" dirty="0">
              <a:ln>
                <a:solidFill>
                  <a:schemeClr val="accent1"/>
                </a:solidFill>
              </a:ln>
              <a:solidFill>
                <a:srgbClr val="00086C"/>
              </a:solidFill>
              <a:effectLst>
                <a:outerShdw blurRad="50800" dist="38100" dir="2700000" algn="tl">
                  <a:schemeClr val="tx2">
                    <a:lumMod val="25000"/>
                    <a:alpha val="43000"/>
                  </a:schemeClr>
                </a:outerShdw>
              </a:effectLst>
            </a:endParaRPr>
          </a:p>
          <a:p>
            <a:pPr algn="ctr"/>
            <a:endParaRPr lang="en-US" sz="2600" b="1" dirty="0">
              <a:ln>
                <a:solidFill>
                  <a:schemeClr val="accent1"/>
                </a:solidFill>
              </a:ln>
              <a:solidFill>
                <a:srgbClr val="00086C"/>
              </a:solidFill>
              <a:effectLst>
                <a:outerShdw blurRad="50800" dist="38100" dir="2700000" algn="tl">
                  <a:schemeClr val="tx2">
                    <a:lumMod val="25000"/>
                    <a:alpha val="43000"/>
                  </a:schemeClr>
                </a:outerShdw>
              </a:effectLst>
            </a:endParaRPr>
          </a:p>
        </p:txBody>
      </p:sp>
      <p:sp>
        <p:nvSpPr>
          <p:cNvPr id="9" name="Title 5"/>
          <p:cNvSpPr txBox="1">
            <a:spLocks/>
          </p:cNvSpPr>
          <p:nvPr/>
        </p:nvSpPr>
        <p:spPr>
          <a:xfrm>
            <a:off x="0" y="1524001"/>
            <a:ext cx="9144000" cy="2514599"/>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800" b="1" dirty="0" smtClean="0">
                <a:solidFill>
                  <a:srgbClr val="690015"/>
                </a:solidFill>
                <a:effectLst>
                  <a:outerShdw blurRad="50800" dist="38100" dir="2700000" algn="tl" rotWithShape="0">
                    <a:prstClr val="black">
                      <a:alpha val="40000"/>
                    </a:prstClr>
                  </a:outerShdw>
                </a:effectLst>
              </a:rPr>
              <a:t>OPPORTUNITY ZONES:</a:t>
            </a:r>
            <a:br>
              <a:rPr lang="en-US" sz="4800" b="1" dirty="0" smtClean="0">
                <a:solidFill>
                  <a:srgbClr val="690015"/>
                </a:solidFill>
                <a:effectLst>
                  <a:outerShdw blurRad="50800" dist="38100" dir="2700000" algn="tl" rotWithShape="0">
                    <a:prstClr val="black">
                      <a:alpha val="40000"/>
                    </a:prstClr>
                  </a:outerShdw>
                </a:effectLst>
              </a:rPr>
            </a:br>
            <a:r>
              <a:rPr lang="en-US" sz="4800" b="1" dirty="0" smtClean="0">
                <a:solidFill>
                  <a:srgbClr val="690015"/>
                </a:solidFill>
                <a:effectLst>
                  <a:outerShdw blurRad="50800" dist="38100" dir="2700000" algn="tl" rotWithShape="0">
                    <a:prstClr val="black">
                      <a:alpha val="40000"/>
                    </a:prstClr>
                  </a:outerShdw>
                </a:effectLst>
              </a:rPr>
              <a:t>Will Florida Business Capitalize on the Opportunity?</a:t>
            </a:r>
            <a:endParaRPr lang="en-US" sz="4800" b="1" dirty="0">
              <a:solidFill>
                <a:srgbClr val="690015"/>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889416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40CDA7-3B5C-4634-A256-58ABB11983A4}" type="slidenum">
              <a:rPr lang="en-US" smtClean="0"/>
              <a:pPr/>
              <a:t>10</a:t>
            </a:fld>
            <a:endParaRPr lang="en-US"/>
          </a:p>
        </p:txBody>
      </p:sp>
      <p:grpSp>
        <p:nvGrpSpPr>
          <p:cNvPr id="3" name="Group 4"/>
          <p:cNvGrpSpPr>
            <a:grpSpLocks noChangeAspect="1"/>
          </p:cNvGrpSpPr>
          <p:nvPr/>
        </p:nvGrpSpPr>
        <p:grpSpPr>
          <a:xfrm>
            <a:off x="457200" y="1219200"/>
            <a:ext cx="7391400" cy="6930133"/>
            <a:chOff x="907" y="144"/>
            <a:chExt cx="3192" cy="3936"/>
          </a:xfrm>
        </p:grpSpPr>
        <p:sp>
          <p:nvSpPr>
            <p:cNvPr id="4" name="AutoShape 3"/>
            <p:cNvSpPr>
              <a:spLocks noChangeAspect="1" noChangeArrowheads="1" noTextEdit="1"/>
            </p:cNvSpPr>
            <p:nvPr/>
          </p:nvSpPr>
          <p:spPr bwMode="auto">
            <a:xfrm>
              <a:off x="907" y="144"/>
              <a:ext cx="3075"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ADADAD"/>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l="-516" r="-1164" b="30482"/>
            <a:stretch>
              <a:fillRect/>
            </a:stretch>
          </p:blipFill>
          <p:spPr bwMode="auto">
            <a:xfrm>
              <a:off x="1007" y="144"/>
              <a:ext cx="309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533400" y="533399"/>
            <a:ext cx="4319884" cy="800219"/>
          </a:xfrm>
          <a:prstGeom prst="rect">
            <a:avLst/>
          </a:prstGeom>
        </p:spPr>
        <p:txBody>
          <a:bodyPr wrap="square">
            <a:spAutoFit/>
          </a:bodyPr>
          <a:lstStyle/>
          <a:p>
            <a:r>
              <a:rPr lang="en-US" sz="4600" b="1" spc="-100">
                <a:solidFill>
                  <a:srgbClr val="002060"/>
                </a:solidFill>
                <a:latin typeface="Cambria"/>
                <a:ea typeface="+mj-ea"/>
              </a:rPr>
              <a:t>Form </a:t>
            </a:r>
            <a:r>
              <a:rPr lang="en-US" sz="4600" b="1" spc="-100" smtClean="0">
                <a:solidFill>
                  <a:srgbClr val="002060"/>
                </a:solidFill>
                <a:latin typeface="Cambria"/>
                <a:ea typeface="+mj-ea"/>
              </a:rPr>
              <a:t>8949</a:t>
            </a:r>
            <a:endParaRPr lang="en-US">
              <a:solidFill>
                <a:srgbClr val="ADADAD"/>
              </a:solidFill>
            </a:endParaRPr>
          </a:p>
        </p:txBody>
      </p:sp>
    </p:spTree>
    <p:extLst>
      <p:ext uri="{BB962C8B-B14F-4D97-AF65-F5344CB8AC3E}">
        <p14:creationId xmlns:p14="http://schemas.microsoft.com/office/powerpoint/2010/main" val="384001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6160465"/>
              </p:ext>
            </p:extLst>
          </p:nvPr>
        </p:nvGraphicFramePr>
        <p:xfrm>
          <a:off x="381001" y="685800"/>
          <a:ext cx="7467600" cy="5562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4876800">
                  <a:extLst>
                    <a:ext uri="{9D8B030D-6E8A-4147-A177-3AD203B41FA5}">
                      <a16:colId xmlns:a16="http://schemas.microsoft.com/office/drawing/2014/main" xmlns="" val="20001"/>
                    </a:ext>
                  </a:extLst>
                </a:gridCol>
              </a:tblGrid>
              <a:tr h="402448">
                <a:tc>
                  <a:txBody>
                    <a:bodyPr/>
                    <a:lstStyle/>
                    <a:p>
                      <a:r>
                        <a:rPr lang="en-US" b="1" baseline="0" dirty="0" smtClean="0">
                          <a:solidFill>
                            <a:srgbClr val="002060"/>
                          </a:solidFill>
                        </a:rPr>
                        <a:t>Investment Length</a:t>
                      </a:r>
                      <a:endParaRPr lang="en-US" b="1" baseline="0" dirty="0">
                        <a:solidFill>
                          <a:srgbClr val="002060"/>
                        </a:solidFill>
                      </a:endParaRPr>
                    </a:p>
                  </a:txBody>
                  <a:tcPr/>
                </a:tc>
                <a:tc>
                  <a:txBody>
                    <a:bodyPr/>
                    <a:lstStyle/>
                    <a:p>
                      <a:r>
                        <a:rPr lang="en-US" b="1" baseline="0" smtClean="0">
                          <a:solidFill>
                            <a:srgbClr val="002060"/>
                          </a:solidFill>
                        </a:rPr>
                        <a:t>Benefits are Progressive</a:t>
                      </a:r>
                      <a:endParaRPr lang="en-US" b="1" baseline="0">
                        <a:solidFill>
                          <a:srgbClr val="002060"/>
                        </a:solidFill>
                      </a:endParaRPr>
                    </a:p>
                  </a:txBody>
                  <a:tcPr/>
                </a:tc>
                <a:extLst>
                  <a:ext uri="{0D108BD9-81ED-4DB2-BD59-A6C34878D82A}">
                    <a16:rowId xmlns:a16="http://schemas.microsoft.com/office/drawing/2014/main" xmlns="" val="10000"/>
                  </a:ext>
                </a:extLst>
              </a:tr>
              <a:tr h="992337">
                <a:tc>
                  <a:txBody>
                    <a:bodyPr/>
                    <a:lstStyle/>
                    <a:p>
                      <a:r>
                        <a:rPr lang="en-US" smtClean="0">
                          <a:solidFill>
                            <a:schemeClr val="tx2"/>
                          </a:solidFill>
                        </a:rPr>
                        <a:t>Less than 5 years</a:t>
                      </a:r>
                      <a:endParaRPr lang="en-US">
                        <a:solidFill>
                          <a:schemeClr val="tx2"/>
                        </a:solidFill>
                      </a:endParaRPr>
                    </a:p>
                  </a:txBody>
                  <a:tcPr anchor="ctr"/>
                </a:tc>
                <a:tc>
                  <a:txBody>
                    <a:bodyPr/>
                    <a:lstStyle/>
                    <a:p>
                      <a:r>
                        <a:rPr lang="en-US" dirty="0" smtClean="0">
                          <a:solidFill>
                            <a:schemeClr val="tx2"/>
                          </a:solidFill>
                        </a:rPr>
                        <a:t>Deferred recognition of capital gain reinvested into a </a:t>
                      </a:r>
                      <a:r>
                        <a:rPr lang="en-US" dirty="0" err="1" smtClean="0">
                          <a:solidFill>
                            <a:schemeClr val="tx2"/>
                          </a:solidFill>
                        </a:rPr>
                        <a:t>QOF</a:t>
                      </a:r>
                      <a:r>
                        <a:rPr lang="en-US" dirty="0" smtClean="0">
                          <a:solidFill>
                            <a:schemeClr val="tx2"/>
                          </a:solidFill>
                        </a:rPr>
                        <a:t> until earlier of December 31, 2026 or date the interest</a:t>
                      </a:r>
                      <a:r>
                        <a:rPr lang="en-US" baseline="0" dirty="0" smtClean="0">
                          <a:solidFill>
                            <a:schemeClr val="tx2"/>
                          </a:solidFill>
                        </a:rPr>
                        <a:t> in </a:t>
                      </a:r>
                      <a:r>
                        <a:rPr lang="en-US" baseline="0" dirty="0" err="1" smtClean="0">
                          <a:solidFill>
                            <a:schemeClr val="tx2"/>
                          </a:solidFill>
                        </a:rPr>
                        <a:t>QOF</a:t>
                      </a:r>
                      <a:r>
                        <a:rPr lang="en-US" dirty="0" smtClean="0">
                          <a:solidFill>
                            <a:schemeClr val="tx2"/>
                          </a:solidFill>
                        </a:rPr>
                        <a:t> is sold or exchanged</a:t>
                      </a:r>
                      <a:endParaRPr lang="en-US" dirty="0">
                        <a:solidFill>
                          <a:schemeClr val="tx2"/>
                        </a:solidFill>
                      </a:endParaRPr>
                    </a:p>
                  </a:txBody>
                  <a:tcPr anchor="ctr"/>
                </a:tc>
                <a:extLst>
                  <a:ext uri="{0D108BD9-81ED-4DB2-BD59-A6C34878D82A}">
                    <a16:rowId xmlns:a16="http://schemas.microsoft.com/office/drawing/2014/main" xmlns="" val="10001"/>
                  </a:ext>
                </a:extLst>
              </a:tr>
              <a:tr h="694636">
                <a:tc>
                  <a:txBody>
                    <a:bodyPr/>
                    <a:lstStyle/>
                    <a:p>
                      <a:r>
                        <a:rPr lang="en-US" smtClean="0">
                          <a:solidFill>
                            <a:schemeClr val="tx2"/>
                          </a:solidFill>
                        </a:rPr>
                        <a:t>5-7 years</a:t>
                      </a:r>
                      <a:endParaRPr lang="en-US">
                        <a:solidFill>
                          <a:schemeClr val="tx2"/>
                        </a:solidFill>
                      </a:endParaRPr>
                    </a:p>
                  </a:txBody>
                  <a:tcPr anchor="ctr"/>
                </a:tc>
                <a:tc>
                  <a:txBody>
                    <a:bodyPr/>
                    <a:lstStyle/>
                    <a:p>
                      <a:r>
                        <a:rPr lang="en-US" dirty="0" smtClean="0">
                          <a:solidFill>
                            <a:schemeClr val="tx2"/>
                          </a:solidFill>
                        </a:rPr>
                        <a:t>Deferred</a:t>
                      </a:r>
                      <a:r>
                        <a:rPr lang="en-US" baseline="0" dirty="0" smtClean="0">
                          <a:solidFill>
                            <a:schemeClr val="tx2"/>
                          </a:solidFill>
                        </a:rPr>
                        <a:t> recognition above </a:t>
                      </a:r>
                      <a:r>
                        <a:rPr lang="en-US" b="1" i="1" baseline="0" dirty="0" smtClean="0">
                          <a:solidFill>
                            <a:schemeClr val="tx2"/>
                          </a:solidFill>
                        </a:rPr>
                        <a:t>plus</a:t>
                      </a:r>
                      <a:r>
                        <a:rPr lang="en-US" baseline="0" dirty="0" smtClean="0">
                          <a:solidFill>
                            <a:schemeClr val="tx2"/>
                          </a:solidFill>
                        </a:rPr>
                        <a:t> 10% increase in basis on initial gain invested</a:t>
                      </a:r>
                      <a:endParaRPr lang="en-US" dirty="0">
                        <a:solidFill>
                          <a:schemeClr val="tx2"/>
                        </a:solidFill>
                      </a:endParaRPr>
                    </a:p>
                  </a:txBody>
                  <a:tcPr anchor="ctr"/>
                </a:tc>
                <a:extLst>
                  <a:ext uri="{0D108BD9-81ED-4DB2-BD59-A6C34878D82A}">
                    <a16:rowId xmlns:a16="http://schemas.microsoft.com/office/drawing/2014/main" xmlns="" val="10002"/>
                  </a:ext>
                </a:extLst>
              </a:tr>
              <a:tr h="1587739">
                <a:tc>
                  <a:txBody>
                    <a:bodyPr/>
                    <a:lstStyle/>
                    <a:p>
                      <a:r>
                        <a:rPr lang="en-US" smtClean="0">
                          <a:solidFill>
                            <a:schemeClr val="tx2"/>
                          </a:solidFill>
                        </a:rPr>
                        <a:t>7-10 years</a:t>
                      </a:r>
                      <a:endParaRPr lang="en-US">
                        <a:solidFill>
                          <a:schemeClr val="tx2"/>
                        </a:solidFill>
                      </a:endParaRPr>
                    </a:p>
                  </a:txBody>
                  <a:tcPr anchor="ctr"/>
                </a:tc>
                <a:tc>
                  <a:txBody>
                    <a:bodyPr/>
                    <a:lstStyle/>
                    <a:p>
                      <a:r>
                        <a:rPr lang="en-US" dirty="0" smtClean="0">
                          <a:solidFill>
                            <a:schemeClr val="tx2"/>
                          </a:solidFill>
                        </a:rPr>
                        <a:t>Deferred recognition of reinvested capital gain until</a:t>
                      </a:r>
                      <a:r>
                        <a:rPr lang="en-US" baseline="0" dirty="0" smtClean="0">
                          <a:solidFill>
                            <a:schemeClr val="tx2"/>
                          </a:solidFill>
                        </a:rPr>
                        <a:t> earlier of December 31, 2026 or date interest in </a:t>
                      </a:r>
                      <a:r>
                        <a:rPr lang="en-US" baseline="0" dirty="0" err="1" smtClean="0">
                          <a:solidFill>
                            <a:schemeClr val="tx2"/>
                          </a:solidFill>
                        </a:rPr>
                        <a:t>QOF</a:t>
                      </a:r>
                      <a:r>
                        <a:rPr lang="en-US" baseline="0" dirty="0" smtClean="0">
                          <a:solidFill>
                            <a:schemeClr val="tx2"/>
                          </a:solidFill>
                        </a:rPr>
                        <a:t> is sold or exchanged </a:t>
                      </a:r>
                      <a:r>
                        <a:rPr lang="en-US" b="1" i="1" baseline="0" dirty="0" smtClean="0">
                          <a:solidFill>
                            <a:schemeClr val="tx2"/>
                          </a:solidFill>
                        </a:rPr>
                        <a:t>plus another </a:t>
                      </a:r>
                      <a:r>
                        <a:rPr lang="en-US" b="0" i="0" baseline="0" dirty="0" smtClean="0">
                          <a:solidFill>
                            <a:schemeClr val="tx2"/>
                          </a:solidFill>
                        </a:rPr>
                        <a:t>5% increase in basis</a:t>
                      </a:r>
                      <a:endParaRPr lang="en-US" b="0" i="0" dirty="0">
                        <a:solidFill>
                          <a:schemeClr val="tx2"/>
                        </a:solidFill>
                      </a:endParaRPr>
                    </a:p>
                  </a:txBody>
                  <a:tcPr anchor="ctr"/>
                </a:tc>
                <a:extLst>
                  <a:ext uri="{0D108BD9-81ED-4DB2-BD59-A6C34878D82A}">
                    <a16:rowId xmlns:a16="http://schemas.microsoft.com/office/drawing/2014/main" xmlns="" val="10003"/>
                  </a:ext>
                </a:extLst>
              </a:tr>
              <a:tr h="1885440">
                <a:tc>
                  <a:txBody>
                    <a:bodyPr/>
                    <a:lstStyle/>
                    <a:p>
                      <a:r>
                        <a:rPr lang="en-US" smtClean="0">
                          <a:solidFill>
                            <a:schemeClr val="tx2"/>
                          </a:solidFill>
                        </a:rPr>
                        <a:t>Greater than 10 years</a:t>
                      </a:r>
                      <a:endParaRPr lang="en-US">
                        <a:solidFill>
                          <a:schemeClr val="tx2"/>
                        </a:solidFill>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dirty="0" smtClean="0">
                          <a:solidFill>
                            <a:schemeClr val="tx2"/>
                          </a:solidFill>
                        </a:rPr>
                        <a:t>Deferred recognition</a:t>
                      </a:r>
                      <a:r>
                        <a:rPr lang="en-US" baseline="0" dirty="0" smtClean="0">
                          <a:solidFill>
                            <a:schemeClr val="tx2"/>
                          </a:solidFill>
                        </a:rPr>
                        <a:t> of reinvested capital gain until earlier of December 31, 2026 or date interest in </a:t>
                      </a:r>
                      <a:r>
                        <a:rPr lang="en-US" baseline="0" dirty="0" err="1" smtClean="0">
                          <a:solidFill>
                            <a:schemeClr val="tx2"/>
                          </a:solidFill>
                        </a:rPr>
                        <a:t>QOF</a:t>
                      </a:r>
                      <a:r>
                        <a:rPr lang="en-US" baseline="0" dirty="0" smtClean="0">
                          <a:solidFill>
                            <a:schemeClr val="tx2"/>
                          </a:solidFill>
                        </a:rPr>
                        <a:t> is sold or exchanged </a:t>
                      </a:r>
                      <a:r>
                        <a:rPr lang="en-US" b="0" i="1" baseline="0" dirty="0" smtClean="0">
                          <a:solidFill>
                            <a:schemeClr val="tx2"/>
                          </a:solidFill>
                        </a:rPr>
                        <a:t>plus </a:t>
                      </a:r>
                      <a:r>
                        <a:rPr lang="en-US" b="0" i="0" baseline="0" dirty="0" smtClean="0">
                          <a:solidFill>
                            <a:schemeClr val="tx2"/>
                          </a:solidFill>
                        </a:rPr>
                        <a:t>15% basis step up on initial gain invested </a:t>
                      </a:r>
                      <a:r>
                        <a:rPr lang="en-US" b="1" i="1" baseline="0" dirty="0" smtClean="0">
                          <a:solidFill>
                            <a:schemeClr val="tx2"/>
                          </a:solidFill>
                        </a:rPr>
                        <a:t>AND </a:t>
                      </a:r>
                      <a:r>
                        <a:rPr lang="en-US" b="1" i="0" baseline="0" dirty="0" smtClean="0">
                          <a:solidFill>
                            <a:schemeClr val="tx2"/>
                          </a:solidFill>
                        </a:rPr>
                        <a:t>investors get a step up in basis equal to fair market value in their interest in the </a:t>
                      </a:r>
                      <a:r>
                        <a:rPr lang="en-US" b="1" i="0" baseline="0" dirty="0" err="1" smtClean="0">
                          <a:solidFill>
                            <a:schemeClr val="tx2"/>
                          </a:solidFill>
                        </a:rPr>
                        <a:t>QOF</a:t>
                      </a:r>
                      <a:r>
                        <a:rPr lang="en-US" b="1" i="0" baseline="0" dirty="0" smtClean="0">
                          <a:solidFill>
                            <a:schemeClr val="tx2"/>
                          </a:solidFill>
                        </a:rPr>
                        <a:t> if held for &gt; 10 years.</a:t>
                      </a:r>
                      <a:endParaRPr lang="en-US" b="1" i="0" dirty="0" smtClean="0">
                        <a:solidFill>
                          <a:schemeClr val="tx2"/>
                        </a:solidFill>
                      </a:endParaRPr>
                    </a:p>
                  </a:txBody>
                  <a:tcPr anchor="ct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sz="quarter" idx="12"/>
          </p:nvPr>
        </p:nvSpPr>
        <p:spPr/>
        <p:txBody>
          <a:bodyPr/>
          <a:lstStyle/>
          <a:p>
            <a:fld id="{8C90026E-4AE1-4E5B-9108-8B4CEFAD5FAD}" type="slidenum">
              <a:rPr lang="en-US" smtClean="0"/>
              <a:t>11</a:t>
            </a:fld>
            <a:endParaRPr lang="en-US"/>
          </a:p>
        </p:txBody>
      </p:sp>
    </p:spTree>
    <p:extLst>
      <p:ext uri="{BB962C8B-B14F-4D97-AF65-F5344CB8AC3E}">
        <p14:creationId xmlns:p14="http://schemas.microsoft.com/office/powerpoint/2010/main" val="39099574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4724072"/>
            <a:ext cx="17835372" cy="652987"/>
            <a:chOff x="0" y="4724400"/>
            <a:chExt cx="23780496" cy="653157"/>
          </a:xfrm>
        </p:grpSpPr>
        <p:cxnSp>
          <p:nvCxnSpPr>
            <p:cNvPr id="6" name="Straight Connector 5"/>
            <p:cNvCxnSpPr/>
            <p:nvPr/>
          </p:nvCxnSpPr>
          <p:spPr>
            <a:xfrm>
              <a:off x="0" y="4876800"/>
              <a:ext cx="23780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620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9" name="Oval 8"/>
            <p:cNvSpPr/>
            <p:nvPr/>
          </p:nvSpPr>
          <p:spPr>
            <a:xfrm>
              <a:off x="2173432"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 name="Oval 9"/>
            <p:cNvSpPr/>
            <p:nvPr/>
          </p:nvSpPr>
          <p:spPr>
            <a:xfrm>
              <a:off x="4270664"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1" name="Oval 10"/>
            <p:cNvSpPr/>
            <p:nvPr/>
          </p:nvSpPr>
          <p:spPr>
            <a:xfrm>
              <a:off x="6367896"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2" name="Oval 11"/>
            <p:cNvSpPr/>
            <p:nvPr/>
          </p:nvSpPr>
          <p:spPr>
            <a:xfrm>
              <a:off x="8465128"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3" name="Oval 12"/>
            <p:cNvSpPr/>
            <p:nvPr/>
          </p:nvSpPr>
          <p:spPr>
            <a:xfrm>
              <a:off x="1056236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6" name="Oval 15"/>
            <p:cNvSpPr/>
            <p:nvPr/>
          </p:nvSpPr>
          <p:spPr>
            <a:xfrm>
              <a:off x="12659592"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7" name="Oval 16"/>
            <p:cNvSpPr/>
            <p:nvPr/>
          </p:nvSpPr>
          <p:spPr>
            <a:xfrm>
              <a:off x="14756823"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8" name="Oval 17"/>
            <p:cNvSpPr/>
            <p:nvPr/>
          </p:nvSpPr>
          <p:spPr>
            <a:xfrm>
              <a:off x="16854057"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9" name="Oval 18"/>
            <p:cNvSpPr/>
            <p:nvPr/>
          </p:nvSpPr>
          <p:spPr>
            <a:xfrm>
              <a:off x="2104852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0" name="Oval 19"/>
            <p:cNvSpPr/>
            <p:nvPr/>
          </p:nvSpPr>
          <p:spPr>
            <a:xfrm>
              <a:off x="2314575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5" name="TextBox 14"/>
            <p:cNvSpPr txBox="1"/>
            <p:nvPr/>
          </p:nvSpPr>
          <p:spPr>
            <a:xfrm>
              <a:off x="784433" y="4915900"/>
              <a:ext cx="1075509" cy="461657"/>
            </a:xfrm>
            <a:prstGeom prst="rect">
              <a:avLst/>
            </a:prstGeom>
            <a:noFill/>
          </p:spPr>
          <p:txBody>
            <a:bodyPr wrap="none" rtlCol="0">
              <a:spAutoFit/>
            </a:bodyPr>
            <a:lstStyle/>
            <a:p>
              <a:pPr algn="ctr"/>
              <a:r>
                <a:rPr lang="en-US" sz="2399">
                  <a:solidFill>
                    <a:prstClr val="white">
                      <a:lumMod val="65000"/>
                    </a:prstClr>
                  </a:solidFill>
                </a:rPr>
                <a:t>2018</a:t>
              </a:r>
            </a:p>
          </p:txBody>
        </p:sp>
        <p:sp>
          <p:nvSpPr>
            <p:cNvPr id="22" name="TextBox 21"/>
            <p:cNvSpPr txBox="1"/>
            <p:nvPr/>
          </p:nvSpPr>
          <p:spPr>
            <a:xfrm>
              <a:off x="2860697" y="4915900"/>
              <a:ext cx="1075509" cy="461657"/>
            </a:xfrm>
            <a:prstGeom prst="rect">
              <a:avLst/>
            </a:prstGeom>
            <a:noFill/>
          </p:spPr>
          <p:txBody>
            <a:bodyPr wrap="none" rtlCol="0">
              <a:spAutoFit/>
            </a:bodyPr>
            <a:lstStyle/>
            <a:p>
              <a:pPr algn="ctr"/>
              <a:r>
                <a:rPr lang="en-US" sz="2399">
                  <a:solidFill>
                    <a:prstClr val="white">
                      <a:lumMod val="65000"/>
                    </a:prstClr>
                  </a:solidFill>
                </a:rPr>
                <a:t>2019</a:t>
              </a:r>
            </a:p>
          </p:txBody>
        </p:sp>
        <p:sp>
          <p:nvSpPr>
            <p:cNvPr id="23" name="TextBox 22"/>
            <p:cNvSpPr txBox="1"/>
            <p:nvPr/>
          </p:nvSpPr>
          <p:spPr>
            <a:xfrm>
              <a:off x="4936957" y="4915900"/>
              <a:ext cx="1075509" cy="461657"/>
            </a:xfrm>
            <a:prstGeom prst="rect">
              <a:avLst/>
            </a:prstGeom>
            <a:noFill/>
          </p:spPr>
          <p:txBody>
            <a:bodyPr wrap="none" rtlCol="0">
              <a:spAutoFit/>
            </a:bodyPr>
            <a:lstStyle/>
            <a:p>
              <a:pPr algn="ctr"/>
              <a:r>
                <a:rPr lang="en-US" sz="2399">
                  <a:solidFill>
                    <a:prstClr val="white">
                      <a:lumMod val="65000"/>
                    </a:prstClr>
                  </a:solidFill>
                </a:rPr>
                <a:t>2020</a:t>
              </a:r>
            </a:p>
          </p:txBody>
        </p:sp>
        <p:sp>
          <p:nvSpPr>
            <p:cNvPr id="24" name="TextBox 23"/>
            <p:cNvSpPr txBox="1"/>
            <p:nvPr/>
          </p:nvSpPr>
          <p:spPr>
            <a:xfrm>
              <a:off x="7013217" y="4915900"/>
              <a:ext cx="1075509" cy="461657"/>
            </a:xfrm>
            <a:prstGeom prst="rect">
              <a:avLst/>
            </a:prstGeom>
            <a:noFill/>
          </p:spPr>
          <p:txBody>
            <a:bodyPr wrap="none" rtlCol="0">
              <a:spAutoFit/>
            </a:bodyPr>
            <a:lstStyle/>
            <a:p>
              <a:pPr algn="ctr"/>
              <a:r>
                <a:rPr lang="en-US" sz="2399">
                  <a:solidFill>
                    <a:prstClr val="white">
                      <a:lumMod val="65000"/>
                    </a:prstClr>
                  </a:solidFill>
                </a:rPr>
                <a:t>2021</a:t>
              </a:r>
            </a:p>
          </p:txBody>
        </p:sp>
        <p:sp>
          <p:nvSpPr>
            <p:cNvPr id="25" name="TextBox 24"/>
            <p:cNvSpPr txBox="1"/>
            <p:nvPr/>
          </p:nvSpPr>
          <p:spPr>
            <a:xfrm>
              <a:off x="9089477" y="4915900"/>
              <a:ext cx="1075509" cy="461657"/>
            </a:xfrm>
            <a:prstGeom prst="rect">
              <a:avLst/>
            </a:prstGeom>
            <a:noFill/>
          </p:spPr>
          <p:txBody>
            <a:bodyPr wrap="none" rtlCol="0">
              <a:spAutoFit/>
            </a:bodyPr>
            <a:lstStyle/>
            <a:p>
              <a:pPr algn="ctr"/>
              <a:r>
                <a:rPr lang="en-US" sz="2399">
                  <a:solidFill>
                    <a:prstClr val="white">
                      <a:lumMod val="65000"/>
                    </a:prstClr>
                  </a:solidFill>
                </a:rPr>
                <a:t>2022</a:t>
              </a:r>
            </a:p>
          </p:txBody>
        </p:sp>
        <p:sp>
          <p:nvSpPr>
            <p:cNvPr id="27" name="TextBox 26"/>
            <p:cNvSpPr txBox="1"/>
            <p:nvPr/>
          </p:nvSpPr>
          <p:spPr>
            <a:xfrm>
              <a:off x="11165737" y="4915900"/>
              <a:ext cx="1075509" cy="461657"/>
            </a:xfrm>
            <a:prstGeom prst="rect">
              <a:avLst/>
            </a:prstGeom>
            <a:noFill/>
          </p:spPr>
          <p:txBody>
            <a:bodyPr wrap="none" rtlCol="0">
              <a:spAutoFit/>
            </a:bodyPr>
            <a:lstStyle/>
            <a:p>
              <a:pPr algn="ctr"/>
              <a:r>
                <a:rPr lang="en-US" sz="2399">
                  <a:solidFill>
                    <a:prstClr val="white">
                      <a:lumMod val="65000"/>
                    </a:prstClr>
                  </a:solidFill>
                </a:rPr>
                <a:t>2023</a:t>
              </a:r>
            </a:p>
          </p:txBody>
        </p:sp>
        <p:sp>
          <p:nvSpPr>
            <p:cNvPr id="28" name="TextBox 27"/>
            <p:cNvSpPr txBox="1"/>
            <p:nvPr/>
          </p:nvSpPr>
          <p:spPr>
            <a:xfrm>
              <a:off x="13241996" y="4915900"/>
              <a:ext cx="1075509" cy="461657"/>
            </a:xfrm>
            <a:prstGeom prst="rect">
              <a:avLst/>
            </a:prstGeom>
            <a:noFill/>
          </p:spPr>
          <p:txBody>
            <a:bodyPr wrap="none" rtlCol="0">
              <a:spAutoFit/>
            </a:bodyPr>
            <a:lstStyle/>
            <a:p>
              <a:pPr algn="ctr"/>
              <a:r>
                <a:rPr lang="en-US" sz="2399">
                  <a:solidFill>
                    <a:prstClr val="white">
                      <a:lumMod val="65000"/>
                    </a:prstClr>
                  </a:solidFill>
                </a:rPr>
                <a:t>2024</a:t>
              </a:r>
            </a:p>
          </p:txBody>
        </p:sp>
        <p:sp>
          <p:nvSpPr>
            <p:cNvPr id="29" name="TextBox 28"/>
            <p:cNvSpPr txBox="1"/>
            <p:nvPr/>
          </p:nvSpPr>
          <p:spPr>
            <a:xfrm>
              <a:off x="15318257" y="4915900"/>
              <a:ext cx="1075509" cy="461657"/>
            </a:xfrm>
            <a:prstGeom prst="rect">
              <a:avLst/>
            </a:prstGeom>
            <a:noFill/>
          </p:spPr>
          <p:txBody>
            <a:bodyPr wrap="none" rtlCol="0">
              <a:spAutoFit/>
            </a:bodyPr>
            <a:lstStyle/>
            <a:p>
              <a:pPr algn="ctr"/>
              <a:r>
                <a:rPr lang="en-US" sz="2399">
                  <a:solidFill>
                    <a:prstClr val="white">
                      <a:lumMod val="65000"/>
                    </a:prstClr>
                  </a:solidFill>
                </a:rPr>
                <a:t>2026</a:t>
              </a:r>
            </a:p>
          </p:txBody>
        </p:sp>
        <p:sp>
          <p:nvSpPr>
            <p:cNvPr id="30" name="TextBox 29"/>
            <p:cNvSpPr txBox="1"/>
            <p:nvPr/>
          </p:nvSpPr>
          <p:spPr>
            <a:xfrm>
              <a:off x="17394513" y="4915900"/>
              <a:ext cx="1075509" cy="461657"/>
            </a:xfrm>
            <a:prstGeom prst="rect">
              <a:avLst/>
            </a:prstGeom>
            <a:noFill/>
          </p:spPr>
          <p:txBody>
            <a:bodyPr wrap="none" rtlCol="0">
              <a:spAutoFit/>
            </a:bodyPr>
            <a:lstStyle/>
            <a:p>
              <a:pPr algn="ctr"/>
              <a:r>
                <a:rPr lang="en-US" sz="2399">
                  <a:solidFill>
                    <a:prstClr val="white">
                      <a:lumMod val="65000"/>
                    </a:prstClr>
                  </a:solidFill>
                </a:rPr>
                <a:t>2027</a:t>
              </a:r>
            </a:p>
          </p:txBody>
        </p:sp>
        <p:sp>
          <p:nvSpPr>
            <p:cNvPr id="31" name="TextBox 30"/>
            <p:cNvSpPr txBox="1"/>
            <p:nvPr/>
          </p:nvSpPr>
          <p:spPr>
            <a:xfrm>
              <a:off x="19470777" y="4915900"/>
              <a:ext cx="1075509" cy="461657"/>
            </a:xfrm>
            <a:prstGeom prst="rect">
              <a:avLst/>
            </a:prstGeom>
            <a:noFill/>
          </p:spPr>
          <p:txBody>
            <a:bodyPr wrap="none" rtlCol="0">
              <a:spAutoFit/>
            </a:bodyPr>
            <a:lstStyle/>
            <a:p>
              <a:pPr algn="ctr"/>
              <a:r>
                <a:rPr lang="en-US" sz="2399">
                  <a:solidFill>
                    <a:prstClr val="white">
                      <a:lumMod val="65000"/>
                    </a:prstClr>
                  </a:solidFill>
                </a:rPr>
                <a:t>2028</a:t>
              </a:r>
            </a:p>
          </p:txBody>
        </p:sp>
        <p:sp>
          <p:nvSpPr>
            <p:cNvPr id="32" name="TextBox 31"/>
            <p:cNvSpPr txBox="1"/>
            <p:nvPr/>
          </p:nvSpPr>
          <p:spPr>
            <a:xfrm>
              <a:off x="21547029" y="4915900"/>
              <a:ext cx="1075509" cy="461657"/>
            </a:xfrm>
            <a:prstGeom prst="rect">
              <a:avLst/>
            </a:prstGeom>
            <a:noFill/>
          </p:spPr>
          <p:txBody>
            <a:bodyPr wrap="none" rtlCol="0">
              <a:spAutoFit/>
            </a:bodyPr>
            <a:lstStyle/>
            <a:p>
              <a:pPr algn="ctr"/>
              <a:r>
                <a:rPr lang="en-US" sz="2399">
                  <a:solidFill>
                    <a:prstClr val="white">
                      <a:lumMod val="65000"/>
                    </a:prstClr>
                  </a:solidFill>
                </a:rPr>
                <a:t>2029</a:t>
              </a:r>
            </a:p>
          </p:txBody>
        </p:sp>
        <p:sp>
          <p:nvSpPr>
            <p:cNvPr id="33" name="Oval 32"/>
            <p:cNvSpPr/>
            <p:nvPr/>
          </p:nvSpPr>
          <p:spPr>
            <a:xfrm>
              <a:off x="18951288"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grpSp>
      <p:grpSp>
        <p:nvGrpSpPr>
          <p:cNvPr id="41" name="Group 40"/>
          <p:cNvGrpSpPr/>
          <p:nvPr/>
        </p:nvGrpSpPr>
        <p:grpSpPr>
          <a:xfrm>
            <a:off x="400050" y="1753037"/>
            <a:ext cx="2187936" cy="3009116"/>
            <a:chOff x="533400" y="1752600"/>
            <a:chExt cx="2917248" cy="3009900"/>
          </a:xfrm>
        </p:grpSpPr>
        <p:cxnSp>
          <p:nvCxnSpPr>
            <p:cNvPr id="35" name="Straight Connector 34"/>
            <p:cNvCxnSpPr/>
            <p:nvPr/>
          </p:nvCxnSpPr>
          <p:spPr>
            <a:xfrm flipH="1" flipV="1">
              <a:off x="533400" y="17907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5049" y="1752600"/>
              <a:ext cx="2895599" cy="1323784"/>
            </a:xfrm>
            <a:prstGeom prst="rect">
              <a:avLst/>
            </a:prstGeom>
            <a:noFill/>
          </p:spPr>
          <p:txBody>
            <a:bodyPr wrap="square" rtlCol="0">
              <a:spAutoFit/>
            </a:bodyPr>
            <a:lstStyle/>
            <a:p>
              <a:r>
                <a:rPr lang="en-US" sz="1600" b="1">
                  <a:solidFill>
                    <a:schemeClr val="tx2"/>
                  </a:solidFill>
                </a:rPr>
                <a:t>Jan. 2, 2018</a:t>
              </a:r>
            </a:p>
            <a:p>
              <a:r>
                <a:rPr lang="en-US" sz="1600">
                  <a:solidFill>
                    <a:schemeClr val="tx2"/>
                  </a:solidFill>
                </a:rPr>
                <a:t>Taxpayer enters into a sale that generates $1M of capital gain</a:t>
              </a:r>
            </a:p>
            <a:p>
              <a:endParaRPr lang="en-US" sz="1600">
                <a:solidFill>
                  <a:prstClr val="black">
                    <a:lumMod val="65000"/>
                    <a:lumOff val="35000"/>
                  </a:prstClr>
                </a:solidFill>
              </a:endParaRPr>
            </a:p>
          </p:txBody>
        </p:sp>
      </p:grpSp>
      <p:grpSp>
        <p:nvGrpSpPr>
          <p:cNvPr id="42" name="Group 41"/>
          <p:cNvGrpSpPr/>
          <p:nvPr/>
        </p:nvGrpSpPr>
        <p:grpSpPr>
          <a:xfrm>
            <a:off x="1007270" y="3029059"/>
            <a:ext cx="2595452" cy="1733099"/>
            <a:chOff x="1343025" y="3028950"/>
            <a:chExt cx="3460603" cy="1733550"/>
          </a:xfrm>
        </p:grpSpPr>
        <p:cxnSp>
          <p:nvCxnSpPr>
            <p:cNvPr id="37" name="Straight Connector 36"/>
            <p:cNvCxnSpPr/>
            <p:nvPr/>
          </p:nvCxnSpPr>
          <p:spPr>
            <a:xfrm flipH="1" flipV="1">
              <a:off x="1343025" y="3067050"/>
              <a:ext cx="0" cy="16954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64674" y="3028950"/>
              <a:ext cx="3438954" cy="1323783"/>
            </a:xfrm>
            <a:prstGeom prst="rect">
              <a:avLst/>
            </a:prstGeom>
            <a:noFill/>
          </p:spPr>
          <p:txBody>
            <a:bodyPr wrap="square" rtlCol="0">
              <a:spAutoFit/>
            </a:bodyPr>
            <a:lstStyle/>
            <a:p>
              <a:r>
                <a:rPr lang="en-US" sz="1600" b="1" dirty="0">
                  <a:solidFill>
                    <a:schemeClr val="tx2"/>
                  </a:solidFill>
                </a:rPr>
                <a:t>June 30, 2018</a:t>
              </a:r>
            </a:p>
            <a:p>
              <a:r>
                <a:rPr lang="en-US" sz="1600" dirty="0">
                  <a:solidFill>
                    <a:schemeClr val="tx2"/>
                  </a:solidFill>
                </a:rPr>
                <a:t>(Within 180 days), Taxpayer contributes entire $1M of capital gain to a </a:t>
              </a:r>
              <a:r>
                <a:rPr lang="en-US" sz="1600" dirty="0" err="1" smtClean="0">
                  <a:solidFill>
                    <a:schemeClr val="tx2"/>
                  </a:solidFill>
                </a:rPr>
                <a:t>QOF</a:t>
              </a:r>
              <a:endParaRPr lang="en-US" sz="1600" dirty="0">
                <a:solidFill>
                  <a:schemeClr val="tx2"/>
                </a:solidFill>
              </a:endParaRPr>
            </a:p>
            <a:p>
              <a:endParaRPr lang="en-US" sz="1600" dirty="0">
                <a:solidFill>
                  <a:prstClr val="black">
                    <a:lumMod val="65000"/>
                    <a:lumOff val="35000"/>
                  </a:prstClr>
                </a:solidFill>
              </a:endParaRPr>
            </a:p>
          </p:txBody>
        </p:sp>
      </p:grpSp>
      <p:sp>
        <p:nvSpPr>
          <p:cNvPr id="40" name="TextBox 39"/>
          <p:cNvSpPr txBox="1"/>
          <p:nvPr/>
        </p:nvSpPr>
        <p:spPr>
          <a:xfrm>
            <a:off x="3639455" y="3314641"/>
            <a:ext cx="2890378" cy="1569660"/>
          </a:xfrm>
          <a:prstGeom prst="rect">
            <a:avLst/>
          </a:prstGeom>
          <a:noFill/>
        </p:spPr>
        <p:txBody>
          <a:bodyPr wrap="square" rtlCol="0">
            <a:spAutoFit/>
          </a:bodyPr>
          <a:lstStyle/>
          <a:p>
            <a:pPr marL="285664" indent="-285664">
              <a:buFont typeface="Arial" pitchFamily="34" charset="0"/>
              <a:buChar char="•"/>
            </a:pPr>
            <a:r>
              <a:rPr lang="en-US" sz="1600" dirty="0">
                <a:solidFill>
                  <a:schemeClr val="tx2"/>
                </a:solidFill>
              </a:rPr>
              <a:t>Taxpayer is deemed to have a $0 basis in </a:t>
            </a:r>
            <a:r>
              <a:rPr lang="en-US" sz="1600" dirty="0" smtClean="0">
                <a:solidFill>
                  <a:schemeClr val="tx2"/>
                </a:solidFill>
              </a:rPr>
              <a:t>its </a:t>
            </a:r>
            <a:r>
              <a:rPr lang="en-US" sz="1600" dirty="0" err="1" smtClean="0">
                <a:solidFill>
                  <a:schemeClr val="tx2"/>
                </a:solidFill>
              </a:rPr>
              <a:t>QOF</a:t>
            </a:r>
            <a:r>
              <a:rPr lang="en-US" sz="1600" dirty="0" smtClean="0">
                <a:solidFill>
                  <a:schemeClr val="tx2"/>
                </a:solidFill>
              </a:rPr>
              <a:t> </a:t>
            </a:r>
            <a:r>
              <a:rPr lang="en-US" sz="1600" dirty="0">
                <a:solidFill>
                  <a:schemeClr val="tx2"/>
                </a:solidFill>
              </a:rPr>
              <a:t>investment</a:t>
            </a:r>
          </a:p>
          <a:p>
            <a:pPr marL="285664" indent="-285664">
              <a:buFont typeface="Arial" pitchFamily="34" charset="0"/>
              <a:buChar char="•"/>
            </a:pPr>
            <a:r>
              <a:rPr lang="en-US" sz="1600" dirty="0" err="1">
                <a:solidFill>
                  <a:schemeClr val="tx2"/>
                </a:solidFill>
              </a:rPr>
              <a:t>QOF</a:t>
            </a:r>
            <a:r>
              <a:rPr lang="en-US" sz="1600" dirty="0">
                <a:solidFill>
                  <a:schemeClr val="tx2"/>
                </a:solidFill>
              </a:rPr>
              <a:t> Invests the $1MM in Qualified Opportunity Zone Property</a:t>
            </a:r>
          </a:p>
        </p:txBody>
      </p:sp>
      <p:sp>
        <p:nvSpPr>
          <p:cNvPr id="2" name="Title 1"/>
          <p:cNvSpPr>
            <a:spLocks noGrp="1"/>
          </p:cNvSpPr>
          <p:nvPr>
            <p:ph type="title"/>
          </p:nvPr>
        </p:nvSpPr>
        <p:spPr>
          <a:xfrm>
            <a:off x="1023507" y="304800"/>
            <a:ext cx="7052467" cy="1066800"/>
          </a:xfrm>
        </p:spPr>
        <p:txBody>
          <a:bodyPr/>
          <a:lstStyle/>
          <a:p>
            <a:r>
              <a:rPr lang="en-US" sz="4400" b="1" cap="none" smtClean="0">
                <a:solidFill>
                  <a:srgbClr val="002060"/>
                </a:solidFill>
              </a:rPr>
              <a:t>Sample Investment</a:t>
            </a:r>
            <a:endParaRPr lang="en-US" sz="4400" b="1" cap="none">
              <a:solidFill>
                <a:srgbClr val="002060"/>
              </a:solidFill>
            </a:endParaRPr>
          </a:p>
        </p:txBody>
      </p:sp>
      <p:sp>
        <p:nvSpPr>
          <p:cNvPr id="3" name="Slide Number Placeholder 2"/>
          <p:cNvSpPr>
            <a:spLocks noGrp="1"/>
          </p:cNvSpPr>
          <p:nvPr>
            <p:ph type="sldNum" sz="quarter" idx="12"/>
          </p:nvPr>
        </p:nvSpPr>
        <p:spPr/>
        <p:txBody>
          <a:bodyPr/>
          <a:lstStyle/>
          <a:p>
            <a:fld id="{6940CDA7-3B5C-4634-A256-58ABB11983A4}" type="slidenum">
              <a:rPr lang="en-US" smtClean="0"/>
              <a:t>12</a:t>
            </a:fld>
            <a:endParaRPr lang="en-US"/>
          </a:p>
        </p:txBody>
      </p:sp>
    </p:spTree>
    <p:extLst>
      <p:ext uri="{BB962C8B-B14F-4D97-AF65-F5344CB8AC3E}">
        <p14:creationId xmlns:p14="http://schemas.microsoft.com/office/powerpoint/2010/main" val="554686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16704" y="1753037"/>
            <a:ext cx="15546304" cy="3624013"/>
            <a:chOff x="0" y="1752600"/>
            <a:chExt cx="23780496" cy="3624957"/>
          </a:xfrm>
        </p:grpSpPr>
        <p:grpSp>
          <p:nvGrpSpPr>
            <p:cNvPr id="21" name="Group 20"/>
            <p:cNvGrpSpPr/>
            <p:nvPr/>
          </p:nvGrpSpPr>
          <p:grpSpPr>
            <a:xfrm>
              <a:off x="0" y="4724400"/>
              <a:ext cx="23780496" cy="653157"/>
              <a:chOff x="0" y="4724400"/>
              <a:chExt cx="23780496" cy="653157"/>
            </a:xfrm>
          </p:grpSpPr>
          <p:cxnSp>
            <p:nvCxnSpPr>
              <p:cNvPr id="6" name="Straight Connector 5"/>
              <p:cNvCxnSpPr/>
              <p:nvPr/>
            </p:nvCxnSpPr>
            <p:spPr>
              <a:xfrm>
                <a:off x="0" y="4876800"/>
                <a:ext cx="23780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620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Oval 8"/>
              <p:cNvSpPr/>
              <p:nvPr/>
            </p:nvSpPr>
            <p:spPr>
              <a:xfrm>
                <a:off x="2173432"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 name="Oval 9"/>
              <p:cNvSpPr/>
              <p:nvPr/>
            </p:nvSpPr>
            <p:spPr>
              <a:xfrm>
                <a:off x="4270664"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1" name="Oval 10"/>
              <p:cNvSpPr/>
              <p:nvPr/>
            </p:nvSpPr>
            <p:spPr>
              <a:xfrm>
                <a:off x="6367896"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 name="Oval 11"/>
              <p:cNvSpPr/>
              <p:nvPr/>
            </p:nvSpPr>
            <p:spPr>
              <a:xfrm>
                <a:off x="8465128"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Oval 12"/>
              <p:cNvSpPr/>
              <p:nvPr/>
            </p:nvSpPr>
            <p:spPr>
              <a:xfrm>
                <a:off x="1056236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Oval 15"/>
              <p:cNvSpPr/>
              <p:nvPr/>
            </p:nvSpPr>
            <p:spPr>
              <a:xfrm>
                <a:off x="12659592"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7" name="Oval 16"/>
              <p:cNvSpPr/>
              <p:nvPr/>
            </p:nvSpPr>
            <p:spPr>
              <a:xfrm>
                <a:off x="14756823"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8" name="Oval 17"/>
              <p:cNvSpPr/>
              <p:nvPr/>
            </p:nvSpPr>
            <p:spPr>
              <a:xfrm>
                <a:off x="16854057"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Oval 18"/>
              <p:cNvSpPr/>
              <p:nvPr/>
            </p:nvSpPr>
            <p:spPr>
              <a:xfrm>
                <a:off x="2104852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Oval 19"/>
              <p:cNvSpPr/>
              <p:nvPr/>
            </p:nvSpPr>
            <p:spPr>
              <a:xfrm>
                <a:off x="23145750"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p:cNvSpPr txBox="1"/>
              <p:nvPr/>
            </p:nvSpPr>
            <p:spPr>
              <a:xfrm>
                <a:off x="784432" y="4915900"/>
                <a:ext cx="1075509" cy="461657"/>
              </a:xfrm>
              <a:prstGeom prst="rect">
                <a:avLst/>
              </a:prstGeom>
              <a:noFill/>
            </p:spPr>
            <p:txBody>
              <a:bodyPr wrap="none" rtlCol="0">
                <a:spAutoFit/>
              </a:bodyPr>
              <a:lstStyle/>
              <a:p>
                <a:pPr algn="ctr"/>
                <a:r>
                  <a:rPr lang="en-US" sz="2399">
                    <a:solidFill>
                      <a:schemeClr val="bg1">
                        <a:lumMod val="65000"/>
                      </a:schemeClr>
                    </a:solidFill>
                  </a:rPr>
                  <a:t>2018</a:t>
                </a:r>
              </a:p>
            </p:txBody>
          </p:sp>
          <p:sp>
            <p:nvSpPr>
              <p:cNvPr id="22" name="TextBox 21"/>
              <p:cNvSpPr txBox="1"/>
              <p:nvPr/>
            </p:nvSpPr>
            <p:spPr>
              <a:xfrm>
                <a:off x="2860696" y="4915900"/>
                <a:ext cx="1075509" cy="461657"/>
              </a:xfrm>
              <a:prstGeom prst="rect">
                <a:avLst/>
              </a:prstGeom>
              <a:noFill/>
            </p:spPr>
            <p:txBody>
              <a:bodyPr wrap="none" rtlCol="0">
                <a:spAutoFit/>
              </a:bodyPr>
              <a:lstStyle/>
              <a:p>
                <a:pPr algn="ctr"/>
                <a:r>
                  <a:rPr lang="en-US" sz="2399">
                    <a:solidFill>
                      <a:schemeClr val="bg1">
                        <a:lumMod val="65000"/>
                      </a:schemeClr>
                    </a:solidFill>
                  </a:rPr>
                  <a:t>2019</a:t>
                </a:r>
              </a:p>
            </p:txBody>
          </p:sp>
          <p:sp>
            <p:nvSpPr>
              <p:cNvPr id="23" name="TextBox 22"/>
              <p:cNvSpPr txBox="1"/>
              <p:nvPr/>
            </p:nvSpPr>
            <p:spPr>
              <a:xfrm>
                <a:off x="4936956" y="4915900"/>
                <a:ext cx="1075509" cy="461657"/>
              </a:xfrm>
              <a:prstGeom prst="rect">
                <a:avLst/>
              </a:prstGeom>
              <a:noFill/>
            </p:spPr>
            <p:txBody>
              <a:bodyPr wrap="none" rtlCol="0">
                <a:spAutoFit/>
              </a:bodyPr>
              <a:lstStyle/>
              <a:p>
                <a:pPr algn="ctr"/>
                <a:r>
                  <a:rPr lang="en-US" sz="2399">
                    <a:solidFill>
                      <a:schemeClr val="bg1">
                        <a:lumMod val="65000"/>
                      </a:schemeClr>
                    </a:solidFill>
                  </a:rPr>
                  <a:t>2020</a:t>
                </a:r>
              </a:p>
            </p:txBody>
          </p:sp>
          <p:sp>
            <p:nvSpPr>
              <p:cNvPr id="24" name="TextBox 23"/>
              <p:cNvSpPr txBox="1"/>
              <p:nvPr/>
            </p:nvSpPr>
            <p:spPr>
              <a:xfrm>
                <a:off x="7013216" y="4915900"/>
                <a:ext cx="1075509" cy="461657"/>
              </a:xfrm>
              <a:prstGeom prst="rect">
                <a:avLst/>
              </a:prstGeom>
              <a:noFill/>
            </p:spPr>
            <p:txBody>
              <a:bodyPr wrap="none" rtlCol="0">
                <a:spAutoFit/>
              </a:bodyPr>
              <a:lstStyle/>
              <a:p>
                <a:pPr algn="ctr"/>
                <a:r>
                  <a:rPr lang="en-US" sz="2399">
                    <a:solidFill>
                      <a:schemeClr val="bg1">
                        <a:lumMod val="65000"/>
                      </a:schemeClr>
                    </a:solidFill>
                  </a:rPr>
                  <a:t>2021</a:t>
                </a:r>
              </a:p>
            </p:txBody>
          </p:sp>
          <p:sp>
            <p:nvSpPr>
              <p:cNvPr id="25" name="TextBox 24"/>
              <p:cNvSpPr txBox="1"/>
              <p:nvPr/>
            </p:nvSpPr>
            <p:spPr>
              <a:xfrm>
                <a:off x="9089476" y="4915900"/>
                <a:ext cx="1075509" cy="461657"/>
              </a:xfrm>
              <a:prstGeom prst="rect">
                <a:avLst/>
              </a:prstGeom>
              <a:noFill/>
            </p:spPr>
            <p:txBody>
              <a:bodyPr wrap="none" rtlCol="0">
                <a:spAutoFit/>
              </a:bodyPr>
              <a:lstStyle/>
              <a:p>
                <a:pPr algn="ctr"/>
                <a:r>
                  <a:rPr lang="en-US" sz="2399">
                    <a:solidFill>
                      <a:schemeClr val="bg1">
                        <a:lumMod val="65000"/>
                      </a:schemeClr>
                    </a:solidFill>
                  </a:rPr>
                  <a:t>2022</a:t>
                </a:r>
              </a:p>
            </p:txBody>
          </p:sp>
          <p:sp>
            <p:nvSpPr>
              <p:cNvPr id="27" name="TextBox 26"/>
              <p:cNvSpPr txBox="1"/>
              <p:nvPr/>
            </p:nvSpPr>
            <p:spPr>
              <a:xfrm>
                <a:off x="11165737" y="4915900"/>
                <a:ext cx="1075509" cy="461657"/>
              </a:xfrm>
              <a:prstGeom prst="rect">
                <a:avLst/>
              </a:prstGeom>
              <a:noFill/>
            </p:spPr>
            <p:txBody>
              <a:bodyPr wrap="none" rtlCol="0">
                <a:spAutoFit/>
              </a:bodyPr>
              <a:lstStyle/>
              <a:p>
                <a:pPr algn="ctr"/>
                <a:r>
                  <a:rPr lang="en-US" sz="2399">
                    <a:solidFill>
                      <a:schemeClr val="bg1">
                        <a:lumMod val="65000"/>
                      </a:schemeClr>
                    </a:solidFill>
                  </a:rPr>
                  <a:t>2023</a:t>
                </a:r>
              </a:p>
            </p:txBody>
          </p:sp>
          <p:sp>
            <p:nvSpPr>
              <p:cNvPr id="28" name="TextBox 27"/>
              <p:cNvSpPr txBox="1"/>
              <p:nvPr/>
            </p:nvSpPr>
            <p:spPr>
              <a:xfrm>
                <a:off x="13241996" y="4915900"/>
                <a:ext cx="1075509" cy="461657"/>
              </a:xfrm>
              <a:prstGeom prst="rect">
                <a:avLst/>
              </a:prstGeom>
              <a:noFill/>
            </p:spPr>
            <p:txBody>
              <a:bodyPr wrap="none" rtlCol="0">
                <a:spAutoFit/>
              </a:bodyPr>
              <a:lstStyle/>
              <a:p>
                <a:pPr algn="ctr"/>
                <a:r>
                  <a:rPr lang="en-US" sz="2399">
                    <a:solidFill>
                      <a:schemeClr val="bg1">
                        <a:lumMod val="65000"/>
                      </a:schemeClr>
                    </a:solidFill>
                  </a:rPr>
                  <a:t>2024</a:t>
                </a:r>
              </a:p>
            </p:txBody>
          </p:sp>
          <p:sp>
            <p:nvSpPr>
              <p:cNvPr id="29" name="TextBox 28"/>
              <p:cNvSpPr txBox="1"/>
              <p:nvPr/>
            </p:nvSpPr>
            <p:spPr>
              <a:xfrm>
                <a:off x="15318257" y="4915900"/>
                <a:ext cx="1075509" cy="461657"/>
              </a:xfrm>
              <a:prstGeom prst="rect">
                <a:avLst/>
              </a:prstGeom>
              <a:noFill/>
            </p:spPr>
            <p:txBody>
              <a:bodyPr wrap="none" rtlCol="0">
                <a:spAutoFit/>
              </a:bodyPr>
              <a:lstStyle/>
              <a:p>
                <a:pPr algn="ctr"/>
                <a:r>
                  <a:rPr lang="en-US" sz="2399">
                    <a:solidFill>
                      <a:schemeClr val="bg1">
                        <a:lumMod val="65000"/>
                      </a:schemeClr>
                    </a:solidFill>
                  </a:rPr>
                  <a:t>2025</a:t>
                </a:r>
              </a:p>
            </p:txBody>
          </p:sp>
          <p:sp>
            <p:nvSpPr>
              <p:cNvPr id="30" name="TextBox 29"/>
              <p:cNvSpPr txBox="1"/>
              <p:nvPr/>
            </p:nvSpPr>
            <p:spPr>
              <a:xfrm>
                <a:off x="17394513" y="4915900"/>
                <a:ext cx="1075509" cy="461657"/>
              </a:xfrm>
              <a:prstGeom prst="rect">
                <a:avLst/>
              </a:prstGeom>
              <a:noFill/>
            </p:spPr>
            <p:txBody>
              <a:bodyPr wrap="none" rtlCol="0">
                <a:spAutoFit/>
              </a:bodyPr>
              <a:lstStyle/>
              <a:p>
                <a:pPr algn="ctr"/>
                <a:r>
                  <a:rPr lang="en-US" sz="2399">
                    <a:solidFill>
                      <a:schemeClr val="bg1">
                        <a:lumMod val="65000"/>
                      </a:schemeClr>
                    </a:solidFill>
                  </a:rPr>
                  <a:t>2026</a:t>
                </a:r>
              </a:p>
            </p:txBody>
          </p:sp>
          <p:sp>
            <p:nvSpPr>
              <p:cNvPr id="31" name="TextBox 30"/>
              <p:cNvSpPr txBox="1"/>
              <p:nvPr/>
            </p:nvSpPr>
            <p:spPr>
              <a:xfrm>
                <a:off x="19470777" y="4915900"/>
                <a:ext cx="1075509" cy="461657"/>
              </a:xfrm>
              <a:prstGeom prst="rect">
                <a:avLst/>
              </a:prstGeom>
              <a:noFill/>
            </p:spPr>
            <p:txBody>
              <a:bodyPr wrap="none" rtlCol="0">
                <a:spAutoFit/>
              </a:bodyPr>
              <a:lstStyle/>
              <a:p>
                <a:pPr algn="ctr"/>
                <a:r>
                  <a:rPr lang="en-US" sz="2399">
                    <a:solidFill>
                      <a:schemeClr val="bg1">
                        <a:lumMod val="65000"/>
                      </a:schemeClr>
                    </a:solidFill>
                  </a:rPr>
                  <a:t>2027</a:t>
                </a:r>
              </a:p>
            </p:txBody>
          </p:sp>
          <p:sp>
            <p:nvSpPr>
              <p:cNvPr id="32" name="TextBox 31"/>
              <p:cNvSpPr txBox="1"/>
              <p:nvPr/>
            </p:nvSpPr>
            <p:spPr>
              <a:xfrm>
                <a:off x="21806449" y="4915900"/>
                <a:ext cx="1075509" cy="461657"/>
              </a:xfrm>
              <a:prstGeom prst="rect">
                <a:avLst/>
              </a:prstGeom>
              <a:noFill/>
            </p:spPr>
            <p:txBody>
              <a:bodyPr wrap="none" rtlCol="0">
                <a:spAutoFit/>
              </a:bodyPr>
              <a:lstStyle/>
              <a:p>
                <a:pPr algn="ctr"/>
                <a:r>
                  <a:rPr lang="en-US" sz="2399">
                    <a:solidFill>
                      <a:schemeClr val="bg1">
                        <a:lumMod val="65000"/>
                      </a:schemeClr>
                    </a:solidFill>
                  </a:rPr>
                  <a:t>2028</a:t>
                </a:r>
              </a:p>
            </p:txBody>
          </p:sp>
          <p:sp>
            <p:nvSpPr>
              <p:cNvPr id="33" name="Oval 32"/>
              <p:cNvSpPr/>
              <p:nvPr/>
            </p:nvSpPr>
            <p:spPr>
              <a:xfrm>
                <a:off x="18951288" y="4724400"/>
                <a:ext cx="304800" cy="304800"/>
              </a:xfrm>
              <a:prstGeom prst="ellipse">
                <a:avLst/>
              </a:prstGeom>
              <a:solidFill>
                <a:schemeClr val="bg1">
                  <a:lumMod val="6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grpSp>
          <p:nvGrpSpPr>
            <p:cNvPr id="41" name="Group 40"/>
            <p:cNvGrpSpPr/>
            <p:nvPr/>
          </p:nvGrpSpPr>
          <p:grpSpPr>
            <a:xfrm>
              <a:off x="533400" y="1752600"/>
              <a:ext cx="2917248" cy="3009900"/>
              <a:chOff x="533400" y="1752600"/>
              <a:chExt cx="2917248" cy="3009900"/>
            </a:xfrm>
          </p:grpSpPr>
          <p:cxnSp>
            <p:nvCxnSpPr>
              <p:cNvPr id="35" name="Straight Connector 34"/>
              <p:cNvCxnSpPr/>
              <p:nvPr/>
            </p:nvCxnSpPr>
            <p:spPr>
              <a:xfrm flipH="1" flipV="1">
                <a:off x="533400" y="17907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5049" y="1752600"/>
                <a:ext cx="2895599" cy="1323784"/>
              </a:xfrm>
              <a:prstGeom prst="rect">
                <a:avLst/>
              </a:prstGeom>
              <a:noFill/>
            </p:spPr>
            <p:txBody>
              <a:bodyPr wrap="square" rtlCol="0">
                <a:spAutoFit/>
              </a:bodyPr>
              <a:lstStyle/>
              <a:p>
                <a:r>
                  <a:rPr lang="en-US" sz="1600">
                    <a:solidFill>
                      <a:schemeClr val="tx1">
                        <a:lumMod val="65000"/>
                        <a:lumOff val="35000"/>
                      </a:schemeClr>
                    </a:solidFill>
                    <a:latin typeface="+mj-lt"/>
                  </a:rPr>
                  <a:t>Jan. 1, 2018</a:t>
                </a:r>
              </a:p>
              <a:p>
                <a:r>
                  <a:rPr lang="en-US" sz="1600">
                    <a:solidFill>
                      <a:schemeClr val="tx1">
                        <a:lumMod val="65000"/>
                        <a:lumOff val="35000"/>
                      </a:schemeClr>
                    </a:solidFill>
                  </a:rPr>
                  <a:t>Taxpayer enters into a sale that generates $1M of capital gain</a:t>
                </a:r>
              </a:p>
              <a:p>
                <a:endParaRPr lang="en-US" sz="1600">
                  <a:solidFill>
                    <a:schemeClr val="tx1">
                      <a:lumMod val="65000"/>
                      <a:lumOff val="35000"/>
                    </a:schemeClr>
                  </a:solidFill>
                </a:endParaRPr>
              </a:p>
            </p:txBody>
          </p:sp>
        </p:grpSp>
        <p:grpSp>
          <p:nvGrpSpPr>
            <p:cNvPr id="42" name="Group 41"/>
            <p:cNvGrpSpPr/>
            <p:nvPr/>
          </p:nvGrpSpPr>
          <p:grpSpPr>
            <a:xfrm>
              <a:off x="1343025" y="3028950"/>
              <a:ext cx="3460603" cy="1733550"/>
              <a:chOff x="1343025" y="3028950"/>
              <a:chExt cx="3460603" cy="1733550"/>
            </a:xfrm>
          </p:grpSpPr>
          <p:cxnSp>
            <p:nvCxnSpPr>
              <p:cNvPr id="37" name="Straight Connector 36"/>
              <p:cNvCxnSpPr/>
              <p:nvPr/>
            </p:nvCxnSpPr>
            <p:spPr>
              <a:xfrm flipH="1" flipV="1">
                <a:off x="1343025" y="3067050"/>
                <a:ext cx="0" cy="16954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64674" y="3028950"/>
                <a:ext cx="3438954" cy="1570068"/>
              </a:xfrm>
              <a:prstGeom prst="rect">
                <a:avLst/>
              </a:prstGeom>
              <a:noFill/>
            </p:spPr>
            <p:txBody>
              <a:bodyPr wrap="square" rtlCol="0">
                <a:spAutoFit/>
              </a:bodyPr>
              <a:lstStyle/>
              <a:p>
                <a:r>
                  <a:rPr lang="en-US" sz="1600">
                    <a:solidFill>
                      <a:schemeClr val="tx1">
                        <a:lumMod val="65000"/>
                        <a:lumOff val="35000"/>
                      </a:schemeClr>
                    </a:solidFill>
                    <a:latin typeface="+mj-lt"/>
                  </a:rPr>
                  <a:t>June 30, 2018</a:t>
                </a:r>
              </a:p>
              <a:p>
                <a:r>
                  <a:rPr lang="en-US" sz="1600">
                    <a:solidFill>
                      <a:schemeClr val="tx1">
                        <a:lumMod val="65000"/>
                        <a:lumOff val="35000"/>
                      </a:schemeClr>
                    </a:solidFill>
                  </a:rPr>
                  <a:t>(Within 180 days), Taxpayer contributes entire $1M of capital gain to a Qualified Opportunity Fund</a:t>
                </a:r>
              </a:p>
              <a:p>
                <a:endParaRPr lang="en-US" sz="1600">
                  <a:solidFill>
                    <a:schemeClr val="tx1">
                      <a:lumMod val="65000"/>
                      <a:lumOff val="35000"/>
                    </a:schemeClr>
                  </a:solidFill>
                </a:endParaRPr>
              </a:p>
            </p:txBody>
          </p:sp>
        </p:grpSp>
        <p:sp>
          <p:nvSpPr>
            <p:cNvPr id="40" name="TextBox 39"/>
            <p:cNvSpPr txBox="1"/>
            <p:nvPr/>
          </p:nvSpPr>
          <p:spPr>
            <a:xfrm>
              <a:off x="4852607" y="3314610"/>
              <a:ext cx="3853839" cy="1570069"/>
            </a:xfrm>
            <a:prstGeom prst="rect">
              <a:avLst/>
            </a:prstGeom>
            <a:noFill/>
          </p:spPr>
          <p:txBody>
            <a:bodyPr wrap="square" rtlCol="0">
              <a:spAutoFit/>
            </a:bodyPr>
            <a:lstStyle/>
            <a:p>
              <a:pPr marL="285664" indent="-285664">
                <a:buFont typeface="Arial" pitchFamily="34" charset="0"/>
                <a:buChar char="•"/>
              </a:pPr>
              <a:r>
                <a:rPr lang="en-US" sz="1600">
                  <a:solidFill>
                    <a:schemeClr val="tx1">
                      <a:lumMod val="65000"/>
                      <a:lumOff val="35000"/>
                    </a:schemeClr>
                  </a:solidFill>
                </a:rPr>
                <a:t>Taxpayer is deemed to have a $0 basis in its QOF investment</a:t>
              </a:r>
            </a:p>
            <a:p>
              <a:pPr marL="285664" indent="-285664">
                <a:buFont typeface="Arial" pitchFamily="34" charset="0"/>
                <a:buChar char="•"/>
              </a:pPr>
              <a:r>
                <a:rPr lang="en-US" sz="1600">
                  <a:solidFill>
                    <a:schemeClr val="tx1">
                      <a:lumMod val="65000"/>
                      <a:lumOff val="35000"/>
                    </a:schemeClr>
                  </a:solidFill>
                </a:rPr>
                <a:t>QOF Invests the $1MM in Qualified Opportunity Zone Property</a:t>
              </a:r>
            </a:p>
          </p:txBody>
        </p:sp>
      </p:grpSp>
      <p:grpSp>
        <p:nvGrpSpPr>
          <p:cNvPr id="39" name="Group 38"/>
          <p:cNvGrpSpPr/>
          <p:nvPr/>
        </p:nvGrpSpPr>
        <p:grpSpPr>
          <a:xfrm>
            <a:off x="388518" y="1753037"/>
            <a:ext cx="1897483" cy="3009116"/>
            <a:chOff x="533400" y="1752600"/>
            <a:chExt cx="2529977" cy="3009900"/>
          </a:xfrm>
        </p:grpSpPr>
        <p:cxnSp>
          <p:nvCxnSpPr>
            <p:cNvPr id="43" name="Straight Connector 42"/>
            <p:cNvCxnSpPr/>
            <p:nvPr/>
          </p:nvCxnSpPr>
          <p:spPr>
            <a:xfrm flipH="1" flipV="1">
              <a:off x="533400" y="17907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5479" y="1752600"/>
              <a:ext cx="2457898" cy="1570069"/>
            </a:xfrm>
            <a:prstGeom prst="rect">
              <a:avLst/>
            </a:prstGeom>
            <a:noFill/>
          </p:spPr>
          <p:txBody>
            <a:bodyPr wrap="square" rtlCol="0">
              <a:spAutoFit/>
            </a:bodyPr>
            <a:lstStyle/>
            <a:p>
              <a:r>
                <a:rPr lang="en-US" sz="1600" b="1" dirty="0">
                  <a:solidFill>
                    <a:schemeClr val="tx2"/>
                  </a:solidFill>
                  <a:latin typeface="+mj-lt"/>
                </a:rPr>
                <a:t>June 30, 2023</a:t>
              </a:r>
            </a:p>
            <a:p>
              <a:r>
                <a:rPr lang="en-US" sz="1600" dirty="0">
                  <a:solidFill>
                    <a:schemeClr val="tx2"/>
                  </a:solidFill>
                </a:rPr>
                <a:t>(After 5 years), Taxpayer’s basis in </a:t>
              </a:r>
              <a:r>
                <a:rPr lang="en-US" sz="1600" dirty="0" err="1" smtClean="0">
                  <a:solidFill>
                    <a:schemeClr val="tx2"/>
                  </a:solidFill>
                </a:rPr>
                <a:t>QOF</a:t>
              </a:r>
              <a:r>
                <a:rPr lang="en-US" sz="1600" dirty="0">
                  <a:solidFill>
                    <a:schemeClr val="tx2"/>
                  </a:solidFill>
                </a:rPr>
                <a:t> investment increases from $0 to $100k</a:t>
              </a:r>
            </a:p>
          </p:txBody>
        </p:sp>
      </p:grpSp>
      <p:grpSp>
        <p:nvGrpSpPr>
          <p:cNvPr id="45" name="Group 44"/>
          <p:cNvGrpSpPr/>
          <p:nvPr/>
        </p:nvGrpSpPr>
        <p:grpSpPr>
          <a:xfrm>
            <a:off x="3006074" y="1752086"/>
            <a:ext cx="1843424" cy="3009116"/>
            <a:chOff x="533400" y="1752600"/>
            <a:chExt cx="2529977" cy="3009900"/>
          </a:xfrm>
        </p:grpSpPr>
        <p:cxnSp>
          <p:nvCxnSpPr>
            <p:cNvPr id="46" name="Straight Connector 45"/>
            <p:cNvCxnSpPr/>
            <p:nvPr/>
          </p:nvCxnSpPr>
          <p:spPr>
            <a:xfrm flipH="1" flipV="1">
              <a:off x="533400" y="17907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05479" y="1752600"/>
              <a:ext cx="2457898" cy="1570069"/>
            </a:xfrm>
            <a:prstGeom prst="rect">
              <a:avLst/>
            </a:prstGeom>
            <a:noFill/>
          </p:spPr>
          <p:txBody>
            <a:bodyPr wrap="square" rtlCol="0">
              <a:spAutoFit/>
            </a:bodyPr>
            <a:lstStyle/>
            <a:p>
              <a:r>
                <a:rPr lang="en-US" sz="1600" b="1" dirty="0">
                  <a:solidFill>
                    <a:schemeClr val="tx2"/>
                  </a:solidFill>
                  <a:latin typeface="+mj-lt"/>
                </a:rPr>
                <a:t>June 30, 2025</a:t>
              </a:r>
            </a:p>
            <a:p>
              <a:r>
                <a:rPr lang="en-US" sz="1600" dirty="0">
                  <a:solidFill>
                    <a:schemeClr val="tx2"/>
                  </a:solidFill>
                </a:rPr>
                <a:t>(After 7 years), Taxpayer’s basis in </a:t>
              </a:r>
              <a:r>
                <a:rPr lang="en-US" sz="1600" dirty="0" err="1" smtClean="0">
                  <a:solidFill>
                    <a:schemeClr val="tx2"/>
                  </a:solidFill>
                </a:rPr>
                <a:t>QOF</a:t>
              </a:r>
              <a:r>
                <a:rPr lang="en-US" sz="1600" dirty="0">
                  <a:solidFill>
                    <a:schemeClr val="tx2"/>
                  </a:solidFill>
                </a:rPr>
                <a:t> investment increases from $100k to $150k</a:t>
              </a:r>
            </a:p>
          </p:txBody>
        </p:sp>
      </p:grpSp>
      <p:grpSp>
        <p:nvGrpSpPr>
          <p:cNvPr id="49" name="Group 48"/>
          <p:cNvGrpSpPr/>
          <p:nvPr/>
        </p:nvGrpSpPr>
        <p:grpSpPr>
          <a:xfrm>
            <a:off x="5072545" y="1447800"/>
            <a:ext cx="1633055" cy="3291699"/>
            <a:chOff x="533400" y="1752600"/>
            <a:chExt cx="1657108" cy="3009900"/>
          </a:xfrm>
        </p:grpSpPr>
        <p:cxnSp>
          <p:nvCxnSpPr>
            <p:cNvPr id="50" name="Straight Connector 49"/>
            <p:cNvCxnSpPr/>
            <p:nvPr/>
          </p:nvCxnSpPr>
          <p:spPr>
            <a:xfrm flipH="1" flipV="1">
              <a:off x="533400" y="17907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5480" y="1752600"/>
              <a:ext cx="1585028" cy="2110711"/>
            </a:xfrm>
            <a:prstGeom prst="rect">
              <a:avLst/>
            </a:prstGeom>
            <a:noFill/>
          </p:spPr>
          <p:txBody>
            <a:bodyPr wrap="square" rtlCol="0">
              <a:spAutoFit/>
            </a:bodyPr>
            <a:lstStyle/>
            <a:p>
              <a:r>
                <a:rPr lang="en-US" sz="1600" b="1">
                  <a:solidFill>
                    <a:schemeClr val="tx2"/>
                  </a:solidFill>
                  <a:latin typeface="+mj-lt"/>
                </a:rPr>
                <a:t>Dec. 31, 2026</a:t>
              </a:r>
            </a:p>
            <a:p>
              <a:r>
                <a:rPr lang="en-US" sz="1600">
                  <a:solidFill>
                    <a:schemeClr val="tx2"/>
                  </a:solidFill>
                </a:rPr>
                <a:t>$850K of the 1MM of deferred capital gains are taxed and the basis in QOF investment increases to $1MM.</a:t>
              </a:r>
            </a:p>
          </p:txBody>
        </p:sp>
      </p:grpSp>
      <p:grpSp>
        <p:nvGrpSpPr>
          <p:cNvPr id="14" name="Group 13"/>
          <p:cNvGrpSpPr/>
          <p:nvPr/>
        </p:nvGrpSpPr>
        <p:grpSpPr>
          <a:xfrm>
            <a:off x="6640976" y="1447800"/>
            <a:ext cx="1647325" cy="3276263"/>
            <a:chOff x="10136977" y="840805"/>
            <a:chExt cx="2144380" cy="4075463"/>
          </a:xfrm>
        </p:grpSpPr>
        <p:grpSp>
          <p:nvGrpSpPr>
            <p:cNvPr id="52" name="Group 51"/>
            <p:cNvGrpSpPr/>
            <p:nvPr/>
          </p:nvGrpSpPr>
          <p:grpSpPr>
            <a:xfrm>
              <a:off x="10136977" y="840805"/>
              <a:ext cx="2144380" cy="4075463"/>
              <a:chOff x="644285" y="2375551"/>
              <a:chExt cx="2144380" cy="4075463"/>
            </a:xfrm>
          </p:grpSpPr>
          <p:cxnSp>
            <p:nvCxnSpPr>
              <p:cNvPr id="53" name="Straight Connector 52"/>
              <p:cNvCxnSpPr/>
              <p:nvPr/>
            </p:nvCxnSpPr>
            <p:spPr>
              <a:xfrm flipH="1" flipV="1">
                <a:off x="1589228" y="5380107"/>
                <a:ext cx="0" cy="1070907"/>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4285" y="2375551"/>
                <a:ext cx="2144380" cy="2871408"/>
              </a:xfrm>
              <a:prstGeom prst="rect">
                <a:avLst/>
              </a:prstGeom>
              <a:noFill/>
            </p:spPr>
            <p:txBody>
              <a:bodyPr wrap="square" rtlCol="0">
                <a:spAutoFit/>
              </a:bodyPr>
              <a:lstStyle/>
              <a:p>
                <a:r>
                  <a:rPr lang="en-US" sz="1600" b="1">
                    <a:solidFill>
                      <a:schemeClr val="tx2"/>
                    </a:solidFill>
                    <a:latin typeface="+mj-lt"/>
                  </a:rPr>
                  <a:t>June 30, 2028</a:t>
                </a:r>
              </a:p>
              <a:p>
                <a:r>
                  <a:rPr lang="en-US" sz="1600">
                    <a:solidFill>
                      <a:schemeClr val="tx2"/>
                    </a:solidFill>
                  </a:rPr>
                  <a:t>(10 years later), Taxpayer sells  investment for $2.0MM. Basis is deemed to be FMV. </a:t>
                </a:r>
              </a:p>
              <a:p>
                <a:r>
                  <a:rPr lang="en-US" sz="1600">
                    <a:solidFill>
                      <a:schemeClr val="tx2"/>
                    </a:solidFill>
                  </a:rPr>
                  <a:t>Thus, no tax on appreciation</a:t>
                </a:r>
              </a:p>
            </p:txBody>
          </p:sp>
        </p:grpSp>
        <p:cxnSp>
          <p:nvCxnSpPr>
            <p:cNvPr id="8" name="Straight Connector 7"/>
            <p:cNvCxnSpPr/>
            <p:nvPr/>
          </p:nvCxnSpPr>
          <p:spPr>
            <a:xfrm>
              <a:off x="10210800" y="3845362"/>
              <a:ext cx="165735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Title 58"/>
          <p:cNvSpPr>
            <a:spLocks noGrp="1"/>
          </p:cNvSpPr>
          <p:nvPr>
            <p:ph type="title"/>
          </p:nvPr>
        </p:nvSpPr>
        <p:spPr>
          <a:xfrm>
            <a:off x="455864" y="304800"/>
            <a:ext cx="7659687" cy="1168400"/>
          </a:xfrm>
        </p:spPr>
        <p:txBody>
          <a:bodyPr/>
          <a:lstStyle/>
          <a:p>
            <a:r>
              <a:rPr lang="en-US" sz="4400" b="1" cap="none" dirty="0">
                <a:solidFill>
                  <a:srgbClr val="002060"/>
                </a:solidFill>
              </a:rPr>
              <a:t>Sample Investment</a:t>
            </a:r>
            <a:endParaRPr lang="en-US" dirty="0"/>
          </a:p>
        </p:txBody>
      </p:sp>
      <p:sp>
        <p:nvSpPr>
          <p:cNvPr id="3" name="Slide Number Placeholder 2"/>
          <p:cNvSpPr>
            <a:spLocks noGrp="1"/>
          </p:cNvSpPr>
          <p:nvPr>
            <p:ph type="sldNum" sz="quarter" idx="12"/>
          </p:nvPr>
        </p:nvSpPr>
        <p:spPr/>
        <p:txBody>
          <a:bodyPr/>
          <a:lstStyle/>
          <a:p>
            <a:fld id="{6940CDA7-3B5C-4634-A256-58ABB11983A4}" type="slidenum">
              <a:rPr lang="en-US" smtClean="0"/>
              <a:t>13</a:t>
            </a:fld>
            <a:endParaRPr lang="en-US"/>
          </a:p>
        </p:txBody>
      </p:sp>
    </p:spTree>
    <p:extLst>
      <p:ext uri="{BB962C8B-B14F-4D97-AF65-F5344CB8AC3E}">
        <p14:creationId xmlns:p14="http://schemas.microsoft.com/office/powerpoint/2010/main" val="42195885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p15="http://schemas.microsoft.com/office/powerpoint/2012/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86800" cy="1143000"/>
          </a:xfrm>
        </p:spPr>
        <p:txBody>
          <a:bodyPr/>
          <a:lstStyle/>
          <a:p>
            <a:r>
              <a:rPr lang="en-US" sz="4200" b="1" dirty="0" smtClean="0">
                <a:solidFill>
                  <a:srgbClr val="002060"/>
                </a:solidFill>
              </a:rPr>
              <a:t>Qualified Opportunity Fund (</a:t>
            </a:r>
            <a:r>
              <a:rPr lang="en-US" sz="4200" b="1" dirty="0" err="1" smtClean="0">
                <a:solidFill>
                  <a:srgbClr val="002060"/>
                </a:solidFill>
              </a:rPr>
              <a:t>QOF</a:t>
            </a:r>
            <a:r>
              <a:rPr lang="en-US" sz="4200" b="1" dirty="0" smtClean="0">
                <a:solidFill>
                  <a:srgbClr val="002060"/>
                </a:solidFill>
              </a:rPr>
              <a:t>)</a:t>
            </a:r>
            <a:endParaRPr lang="en-US" sz="4200" b="1" dirty="0">
              <a:solidFill>
                <a:srgbClr val="002060"/>
              </a:solidFill>
            </a:endParaRPr>
          </a:p>
        </p:txBody>
      </p:sp>
      <p:sp>
        <p:nvSpPr>
          <p:cNvPr id="3" name="Content Placeholder 2"/>
          <p:cNvSpPr>
            <a:spLocks noGrp="1"/>
          </p:cNvSpPr>
          <p:nvPr>
            <p:ph idx="1"/>
          </p:nvPr>
        </p:nvSpPr>
        <p:spPr/>
        <p:txBody>
          <a:bodyPr>
            <a:normAutofit/>
          </a:bodyPr>
          <a:lstStyle/>
          <a:p>
            <a:pPr marL="114300" indent="0">
              <a:buNone/>
            </a:pPr>
            <a:r>
              <a:rPr lang="en-US" sz="2400" u="sng" dirty="0" smtClean="0">
                <a:solidFill>
                  <a:schemeClr val="tx2"/>
                </a:solidFill>
              </a:rPr>
              <a:t>Definition</a:t>
            </a:r>
          </a:p>
          <a:p>
            <a:pPr>
              <a:spcBef>
                <a:spcPts val="1800"/>
              </a:spcBef>
            </a:pPr>
            <a:r>
              <a:rPr lang="en-US" sz="2400" dirty="0" smtClean="0">
                <a:solidFill>
                  <a:schemeClr val="tx2"/>
                </a:solidFill>
              </a:rPr>
              <a:t>A </a:t>
            </a:r>
            <a:r>
              <a:rPr lang="en-US" sz="2400" dirty="0" err="1">
                <a:solidFill>
                  <a:schemeClr val="tx2"/>
                </a:solidFill>
              </a:rPr>
              <a:t>QOF</a:t>
            </a:r>
            <a:r>
              <a:rPr lang="en-US" sz="2400" dirty="0">
                <a:solidFill>
                  <a:schemeClr val="tx2"/>
                </a:solidFill>
              </a:rPr>
              <a:t> is an investment vehicle </a:t>
            </a:r>
            <a:r>
              <a:rPr lang="en-US" sz="2400" dirty="0" smtClean="0">
                <a:solidFill>
                  <a:schemeClr val="tx2"/>
                </a:solidFill>
              </a:rPr>
              <a:t>set up </a:t>
            </a:r>
            <a:r>
              <a:rPr lang="en-US" sz="2400" dirty="0">
                <a:solidFill>
                  <a:schemeClr val="tx2"/>
                </a:solidFill>
              </a:rPr>
              <a:t>as a corporation or </a:t>
            </a:r>
            <a:r>
              <a:rPr lang="en-US" sz="2400" dirty="0" smtClean="0">
                <a:solidFill>
                  <a:schemeClr val="tx2"/>
                </a:solidFill>
              </a:rPr>
              <a:t>partnership (includes limited liability companies)</a:t>
            </a:r>
          </a:p>
          <a:p>
            <a:pPr>
              <a:spcBef>
                <a:spcPts val="1800"/>
              </a:spcBef>
            </a:pPr>
            <a:r>
              <a:rPr lang="en-US" sz="2400" dirty="0">
                <a:solidFill>
                  <a:schemeClr val="tx2"/>
                </a:solidFill>
              </a:rPr>
              <a:t>Eligible investors include </a:t>
            </a:r>
            <a:r>
              <a:rPr lang="en-US" sz="2400" dirty="0" smtClean="0">
                <a:solidFill>
                  <a:schemeClr val="tx2"/>
                </a:solidFill>
              </a:rPr>
              <a:t>individuals, C </a:t>
            </a:r>
            <a:r>
              <a:rPr lang="en-US" sz="2400" dirty="0">
                <a:solidFill>
                  <a:schemeClr val="tx2"/>
                </a:solidFill>
              </a:rPr>
              <a:t>corporations, REITs, partnerships</a:t>
            </a:r>
            <a:r>
              <a:rPr lang="en-US" sz="2400" dirty="0" smtClean="0">
                <a:solidFill>
                  <a:schemeClr val="tx2"/>
                </a:solidFill>
              </a:rPr>
              <a:t>, S </a:t>
            </a:r>
            <a:r>
              <a:rPr lang="en-US" sz="2400" dirty="0">
                <a:solidFill>
                  <a:schemeClr val="tx2"/>
                </a:solidFill>
              </a:rPr>
              <a:t>corporations, trusts and </a:t>
            </a:r>
            <a:r>
              <a:rPr lang="en-US" sz="2400" dirty="0" smtClean="0">
                <a:solidFill>
                  <a:schemeClr val="tx2"/>
                </a:solidFill>
              </a:rPr>
              <a:t>estates</a:t>
            </a:r>
          </a:p>
          <a:p>
            <a:pPr>
              <a:spcBef>
                <a:spcPts val="1800"/>
              </a:spcBef>
            </a:pPr>
            <a:r>
              <a:rPr lang="en-US" sz="2400" dirty="0" smtClean="0">
                <a:solidFill>
                  <a:schemeClr val="tx2"/>
                </a:solidFill>
              </a:rPr>
              <a:t>The </a:t>
            </a:r>
            <a:r>
              <a:rPr lang="en-US" sz="2400" dirty="0" err="1">
                <a:solidFill>
                  <a:schemeClr val="tx2"/>
                </a:solidFill>
              </a:rPr>
              <a:t>QOF</a:t>
            </a:r>
            <a:r>
              <a:rPr lang="en-US" sz="2400" dirty="0">
                <a:solidFill>
                  <a:schemeClr val="tx2"/>
                </a:solidFill>
              </a:rPr>
              <a:t> uses invested capital to make equity investments in qualified property located in Opportunity </a:t>
            </a:r>
            <a:r>
              <a:rPr lang="en-US" sz="2400" dirty="0" smtClean="0">
                <a:solidFill>
                  <a:schemeClr val="tx2"/>
                </a:solidFill>
              </a:rPr>
              <a:t>Zones</a:t>
            </a:r>
          </a:p>
        </p:txBody>
      </p:sp>
      <p:sp>
        <p:nvSpPr>
          <p:cNvPr id="4" name="Slide Number Placeholder 3"/>
          <p:cNvSpPr>
            <a:spLocks noGrp="1"/>
          </p:cNvSpPr>
          <p:nvPr>
            <p:ph type="sldNum" sz="quarter" idx="12"/>
          </p:nvPr>
        </p:nvSpPr>
        <p:spPr/>
        <p:txBody>
          <a:bodyPr/>
          <a:lstStyle/>
          <a:p>
            <a:fld id="{8C90026E-4AE1-4E5B-9108-8B4CEFAD5FAD}" type="slidenum">
              <a:rPr lang="en-US" smtClean="0"/>
              <a:t>14</a:t>
            </a:fld>
            <a:endParaRPr lang="en-US"/>
          </a:p>
        </p:txBody>
      </p:sp>
    </p:spTree>
    <p:extLst>
      <p:ext uri="{BB962C8B-B14F-4D97-AF65-F5344CB8AC3E}">
        <p14:creationId xmlns:p14="http://schemas.microsoft.com/office/powerpoint/2010/main" val="6558581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86800" cy="1143000"/>
          </a:xfrm>
        </p:spPr>
        <p:txBody>
          <a:bodyPr/>
          <a:lstStyle/>
          <a:p>
            <a:r>
              <a:rPr lang="en-US" sz="4200" b="1" dirty="0" smtClean="0">
                <a:solidFill>
                  <a:srgbClr val="002060"/>
                </a:solidFill>
              </a:rPr>
              <a:t>Qualified Opportunity Fund (</a:t>
            </a:r>
            <a:r>
              <a:rPr lang="en-US" sz="4200" b="1" dirty="0" err="1" smtClean="0">
                <a:solidFill>
                  <a:srgbClr val="002060"/>
                </a:solidFill>
              </a:rPr>
              <a:t>QOF</a:t>
            </a:r>
            <a:r>
              <a:rPr lang="en-US" sz="4200" b="1" dirty="0" smtClean="0">
                <a:solidFill>
                  <a:srgbClr val="002060"/>
                </a:solidFill>
              </a:rPr>
              <a:t>)</a:t>
            </a:r>
            <a:endParaRPr lang="en-US" sz="4200" b="1" dirty="0">
              <a:solidFill>
                <a:srgbClr val="002060"/>
              </a:solidFill>
            </a:endParaRPr>
          </a:p>
        </p:txBody>
      </p:sp>
      <p:sp>
        <p:nvSpPr>
          <p:cNvPr id="3" name="Content Placeholder 2"/>
          <p:cNvSpPr>
            <a:spLocks noGrp="1"/>
          </p:cNvSpPr>
          <p:nvPr>
            <p:ph idx="1"/>
          </p:nvPr>
        </p:nvSpPr>
        <p:spPr/>
        <p:txBody>
          <a:bodyPr>
            <a:normAutofit/>
          </a:bodyPr>
          <a:lstStyle/>
          <a:p>
            <a:pPr marL="114300" indent="0">
              <a:buNone/>
            </a:pPr>
            <a:r>
              <a:rPr lang="en-US" sz="2400" u="sng" dirty="0" smtClean="0">
                <a:solidFill>
                  <a:schemeClr val="tx2"/>
                </a:solidFill>
              </a:rPr>
              <a:t>Definition – Asset Test</a:t>
            </a:r>
          </a:p>
          <a:p>
            <a:pPr>
              <a:spcBef>
                <a:spcPts val="1800"/>
              </a:spcBef>
            </a:pPr>
            <a:r>
              <a:rPr lang="en-US" sz="2400" dirty="0" err="1" smtClean="0">
                <a:solidFill>
                  <a:schemeClr val="tx2"/>
                </a:solidFill>
              </a:rPr>
              <a:t>QOFs</a:t>
            </a:r>
            <a:r>
              <a:rPr lang="en-US" sz="2400" dirty="0" smtClean="0">
                <a:solidFill>
                  <a:schemeClr val="tx2"/>
                </a:solidFill>
              </a:rPr>
              <a:t> </a:t>
            </a:r>
            <a:r>
              <a:rPr lang="en-US" sz="2400" dirty="0">
                <a:solidFill>
                  <a:schemeClr val="tx2"/>
                </a:solidFill>
              </a:rPr>
              <a:t>must hold at least 90% of their assets in </a:t>
            </a:r>
            <a:r>
              <a:rPr lang="en-US" sz="2400" u="sng" dirty="0" smtClean="0">
                <a:solidFill>
                  <a:schemeClr val="tx2"/>
                </a:solidFill>
              </a:rPr>
              <a:t>Qualified Opportunity </a:t>
            </a:r>
            <a:r>
              <a:rPr lang="en-US" sz="2400" u="sng" dirty="0">
                <a:solidFill>
                  <a:schemeClr val="tx2"/>
                </a:solidFill>
              </a:rPr>
              <a:t>Zone Property</a:t>
            </a:r>
            <a:r>
              <a:rPr lang="en-US" sz="2400" dirty="0">
                <a:solidFill>
                  <a:schemeClr val="tx2"/>
                </a:solidFill>
              </a:rPr>
              <a:t> which </a:t>
            </a:r>
            <a:r>
              <a:rPr lang="en-US" sz="2400" dirty="0" smtClean="0">
                <a:solidFill>
                  <a:schemeClr val="tx2"/>
                </a:solidFill>
              </a:rPr>
              <a:t>includes:</a:t>
            </a:r>
          </a:p>
          <a:p>
            <a:pPr lvl="1">
              <a:spcBef>
                <a:spcPts val="1800"/>
              </a:spcBef>
            </a:pPr>
            <a:r>
              <a:rPr lang="en-US" sz="2400" dirty="0" smtClean="0">
                <a:solidFill>
                  <a:schemeClr val="tx2"/>
                </a:solidFill>
              </a:rPr>
              <a:t>(1) </a:t>
            </a:r>
            <a:r>
              <a:rPr lang="en-US" sz="2400" dirty="0">
                <a:solidFill>
                  <a:schemeClr val="tx2"/>
                </a:solidFill>
              </a:rPr>
              <a:t> </a:t>
            </a:r>
            <a:r>
              <a:rPr lang="en-US" sz="2400" dirty="0" smtClean="0">
                <a:solidFill>
                  <a:schemeClr val="tx2"/>
                </a:solidFill>
              </a:rPr>
              <a:t>  Qualified Opportunity Zone partnership </a:t>
            </a:r>
            <a:r>
              <a:rPr lang="en-US" sz="2400" dirty="0">
                <a:solidFill>
                  <a:schemeClr val="tx2"/>
                </a:solidFill>
              </a:rPr>
              <a:t>interests, </a:t>
            </a:r>
            <a:endParaRPr lang="en-US" sz="2400" dirty="0" smtClean="0">
              <a:solidFill>
                <a:schemeClr val="tx2"/>
              </a:solidFill>
            </a:endParaRPr>
          </a:p>
          <a:p>
            <a:pPr lvl="1">
              <a:spcBef>
                <a:spcPts val="1800"/>
              </a:spcBef>
            </a:pPr>
            <a:r>
              <a:rPr lang="en-US" sz="2400" dirty="0" smtClean="0">
                <a:solidFill>
                  <a:schemeClr val="tx2"/>
                </a:solidFill>
              </a:rPr>
              <a:t>(2)    Qualified </a:t>
            </a:r>
            <a:r>
              <a:rPr lang="en-US" sz="2400" dirty="0">
                <a:solidFill>
                  <a:schemeClr val="tx2"/>
                </a:solidFill>
              </a:rPr>
              <a:t>Opportunity </a:t>
            </a:r>
            <a:r>
              <a:rPr lang="en-US" sz="2400" dirty="0" smtClean="0">
                <a:solidFill>
                  <a:schemeClr val="tx2"/>
                </a:solidFill>
              </a:rPr>
              <a:t>Zone stock</a:t>
            </a:r>
            <a:r>
              <a:rPr lang="en-US" sz="2400" dirty="0">
                <a:solidFill>
                  <a:schemeClr val="tx2"/>
                </a:solidFill>
              </a:rPr>
              <a:t>, </a:t>
            </a:r>
            <a:r>
              <a:rPr lang="en-US" sz="2400" dirty="0" smtClean="0">
                <a:solidFill>
                  <a:schemeClr val="tx2"/>
                </a:solidFill>
              </a:rPr>
              <a:t>or</a:t>
            </a:r>
          </a:p>
          <a:p>
            <a:pPr lvl="1">
              <a:spcBef>
                <a:spcPts val="1800"/>
              </a:spcBef>
            </a:pPr>
            <a:r>
              <a:rPr lang="en-US" sz="2400" dirty="0" smtClean="0">
                <a:solidFill>
                  <a:schemeClr val="tx2"/>
                </a:solidFill>
              </a:rPr>
              <a:t> (3)    Qualified </a:t>
            </a:r>
            <a:r>
              <a:rPr lang="en-US" sz="2400" dirty="0">
                <a:solidFill>
                  <a:schemeClr val="tx2"/>
                </a:solidFill>
              </a:rPr>
              <a:t>Opportunity </a:t>
            </a:r>
            <a:r>
              <a:rPr lang="en-US" sz="2400" dirty="0" smtClean="0">
                <a:solidFill>
                  <a:schemeClr val="tx2"/>
                </a:solidFill>
              </a:rPr>
              <a:t>Zone business property, measured on the last day of the first six-month period of the taxable year of the fund, and on the last day of the taxable year of the fund.</a:t>
            </a: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15</a:t>
            </a:fld>
            <a:endParaRPr lang="en-US"/>
          </a:p>
        </p:txBody>
      </p:sp>
    </p:spTree>
    <p:extLst>
      <p:ext uri="{BB962C8B-B14F-4D97-AF65-F5344CB8AC3E}">
        <p14:creationId xmlns:p14="http://schemas.microsoft.com/office/powerpoint/2010/main" val="38986056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86800" cy="1143000"/>
          </a:xfrm>
        </p:spPr>
        <p:txBody>
          <a:bodyPr/>
          <a:lstStyle/>
          <a:p>
            <a:r>
              <a:rPr lang="en-US" sz="4200" b="1" dirty="0" smtClean="0">
                <a:solidFill>
                  <a:srgbClr val="002060"/>
                </a:solidFill>
              </a:rPr>
              <a:t>Qualified Opportunity Fund (</a:t>
            </a:r>
            <a:r>
              <a:rPr lang="en-US" sz="4200" b="1" dirty="0" err="1" smtClean="0">
                <a:solidFill>
                  <a:srgbClr val="002060"/>
                </a:solidFill>
              </a:rPr>
              <a:t>QOF</a:t>
            </a:r>
            <a:r>
              <a:rPr lang="en-US" sz="4200" b="1" dirty="0" smtClean="0">
                <a:solidFill>
                  <a:srgbClr val="002060"/>
                </a:solidFill>
              </a:rPr>
              <a:t>)</a:t>
            </a:r>
            <a:endParaRPr lang="en-US" sz="4200" b="1" dirty="0">
              <a:solidFill>
                <a:srgbClr val="002060"/>
              </a:solidFill>
            </a:endParaRPr>
          </a:p>
        </p:txBody>
      </p:sp>
      <p:sp>
        <p:nvSpPr>
          <p:cNvPr id="3" name="Content Placeholder 2"/>
          <p:cNvSpPr>
            <a:spLocks noGrp="1"/>
          </p:cNvSpPr>
          <p:nvPr>
            <p:ph idx="1"/>
          </p:nvPr>
        </p:nvSpPr>
        <p:spPr/>
        <p:txBody>
          <a:bodyPr>
            <a:noAutofit/>
          </a:bodyPr>
          <a:lstStyle/>
          <a:p>
            <a:pPr marL="114300" indent="0">
              <a:buNone/>
            </a:pPr>
            <a:r>
              <a:rPr lang="en-US" sz="2800" u="sng" dirty="0" smtClean="0">
                <a:solidFill>
                  <a:schemeClr val="tx2"/>
                </a:solidFill>
              </a:rPr>
              <a:t>Self-Certification</a:t>
            </a:r>
          </a:p>
          <a:p>
            <a:pPr>
              <a:lnSpc>
                <a:spcPct val="150000"/>
              </a:lnSpc>
            </a:pPr>
            <a:r>
              <a:rPr lang="en-US" sz="2800" dirty="0" smtClean="0">
                <a:solidFill>
                  <a:schemeClr val="tx2"/>
                </a:solidFill>
              </a:rPr>
              <a:t>Form 8996</a:t>
            </a:r>
          </a:p>
          <a:p>
            <a:pPr marL="915988" lvl="1" indent="-452438"/>
            <a:r>
              <a:rPr lang="en-US" sz="2800" u="sng" dirty="0" smtClean="0">
                <a:solidFill>
                  <a:schemeClr val="tx2"/>
                </a:solidFill>
              </a:rPr>
              <a:t>Must</a:t>
            </a:r>
            <a:r>
              <a:rPr lang="en-US" sz="2800" dirty="0" smtClean="0">
                <a:solidFill>
                  <a:schemeClr val="tx2"/>
                </a:solidFill>
              </a:rPr>
              <a:t> identify the first year the eligible entity wants to be a </a:t>
            </a:r>
            <a:r>
              <a:rPr lang="en-US" sz="2800" dirty="0" err="1" smtClean="0">
                <a:solidFill>
                  <a:schemeClr val="tx2"/>
                </a:solidFill>
              </a:rPr>
              <a:t>QOF</a:t>
            </a:r>
            <a:r>
              <a:rPr lang="en-US" sz="2800" dirty="0" smtClean="0">
                <a:solidFill>
                  <a:schemeClr val="tx2"/>
                </a:solidFill>
              </a:rPr>
              <a:t>.</a:t>
            </a:r>
          </a:p>
          <a:p>
            <a:pPr marL="914400" lvl="1" indent="-452438">
              <a:spcAft>
                <a:spcPts val="1200"/>
              </a:spcAft>
            </a:pPr>
            <a:r>
              <a:rPr lang="en-US" sz="2800" u="sng" dirty="0" smtClean="0">
                <a:solidFill>
                  <a:schemeClr val="tx2"/>
                </a:solidFill>
              </a:rPr>
              <a:t>May</a:t>
            </a:r>
            <a:r>
              <a:rPr lang="en-US" sz="2800" dirty="0" smtClean="0">
                <a:solidFill>
                  <a:schemeClr val="tx2"/>
                </a:solidFill>
              </a:rPr>
              <a:t> </a:t>
            </a:r>
            <a:r>
              <a:rPr lang="en-US" sz="2800" dirty="0">
                <a:solidFill>
                  <a:schemeClr val="tx2"/>
                </a:solidFill>
              </a:rPr>
              <a:t>identify</a:t>
            </a:r>
            <a:r>
              <a:rPr lang="en-US" sz="2800" dirty="0" smtClean="0">
                <a:solidFill>
                  <a:schemeClr val="tx2"/>
                </a:solidFill>
              </a:rPr>
              <a:t> the first month the eligible entity wants to be a </a:t>
            </a:r>
            <a:r>
              <a:rPr lang="en-US" sz="2800" dirty="0" err="1" smtClean="0">
                <a:solidFill>
                  <a:schemeClr val="tx2"/>
                </a:solidFill>
              </a:rPr>
              <a:t>QOF</a:t>
            </a:r>
            <a:r>
              <a:rPr lang="en-US" sz="2800" dirty="0" smtClean="0">
                <a:solidFill>
                  <a:schemeClr val="tx2"/>
                </a:solidFill>
              </a:rPr>
              <a:t>.</a:t>
            </a:r>
          </a:p>
          <a:p>
            <a:pPr>
              <a:spcBef>
                <a:spcPts val="0"/>
              </a:spcBef>
            </a:pPr>
            <a:r>
              <a:rPr lang="en-US" sz="2800" dirty="0" smtClean="0">
                <a:solidFill>
                  <a:schemeClr val="tx2"/>
                </a:solidFill>
              </a:rPr>
              <a:t>Form 8996 is filed annually with the </a:t>
            </a:r>
            <a:r>
              <a:rPr lang="en-US" sz="2800" dirty="0" err="1" smtClean="0">
                <a:solidFill>
                  <a:schemeClr val="tx2"/>
                </a:solidFill>
              </a:rPr>
              <a:t>QOF’s</a:t>
            </a:r>
            <a:r>
              <a:rPr lang="en-US" sz="2800" dirty="0" smtClean="0">
                <a:solidFill>
                  <a:schemeClr val="tx2"/>
                </a:solidFill>
              </a:rPr>
              <a:t> tax return.</a:t>
            </a:r>
          </a:p>
          <a:p>
            <a:pPr marL="114300" indent="0">
              <a:lnSpc>
                <a:spcPct val="150000"/>
              </a:lnSpc>
              <a:buNone/>
            </a:pPr>
            <a:endParaRPr lang="en-US" sz="2800" dirty="0" smtClean="0">
              <a:solidFill>
                <a:schemeClr val="tx2"/>
              </a:solidFill>
            </a:endParaRPr>
          </a:p>
          <a:p>
            <a:pPr marL="914400" lvl="1" indent="-452438"/>
            <a:endParaRPr lang="en-US" sz="2800" dirty="0" smtClean="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16</a:t>
            </a:fld>
            <a:endParaRPr lang="en-US"/>
          </a:p>
        </p:txBody>
      </p:sp>
    </p:spTree>
    <p:extLst>
      <p:ext uri="{BB962C8B-B14F-4D97-AF65-F5344CB8AC3E}">
        <p14:creationId xmlns:p14="http://schemas.microsoft.com/office/powerpoint/2010/main" val="15474235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060"/>
                </a:solidFill>
              </a:rPr>
              <a:t>Form 8996</a:t>
            </a:r>
            <a:endParaRPr lang="en-US" b="1">
              <a:solidFill>
                <a:srgbClr val="002060"/>
              </a:solidFill>
            </a:endParaRPr>
          </a:p>
        </p:txBody>
      </p:sp>
      <p:sp>
        <p:nvSpPr>
          <p:cNvPr id="3" name="Slide Number Placeholder 2"/>
          <p:cNvSpPr>
            <a:spLocks noGrp="1"/>
          </p:cNvSpPr>
          <p:nvPr>
            <p:ph type="sldNum" sz="quarter" idx="12"/>
          </p:nvPr>
        </p:nvSpPr>
        <p:spPr/>
        <p:txBody>
          <a:bodyPr/>
          <a:lstStyle/>
          <a:p>
            <a:fld id="{8C90026E-4AE1-4E5B-9108-8B4CEFAD5FAD}" type="slidenum">
              <a:rPr lang="en-US" smtClean="0"/>
              <a:t>17</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784" y="1371600"/>
            <a:ext cx="722083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690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mtClean="0">
                <a:solidFill>
                  <a:srgbClr val="002060"/>
                </a:solidFill>
              </a:rPr>
              <a:t>Proposed Regulation 10.19.18</a:t>
            </a:r>
            <a:endParaRPr lang="en-US" sz="4400" b="1">
              <a:solidFill>
                <a:srgbClr val="002060"/>
              </a:solidFill>
            </a:endParaRPr>
          </a:p>
        </p:txBody>
      </p:sp>
      <p:sp>
        <p:nvSpPr>
          <p:cNvPr id="3" name="Content Placeholder 2"/>
          <p:cNvSpPr>
            <a:spLocks noGrp="1"/>
          </p:cNvSpPr>
          <p:nvPr>
            <p:ph idx="1"/>
          </p:nvPr>
        </p:nvSpPr>
        <p:spPr/>
        <p:txBody>
          <a:bodyPr/>
          <a:lstStyle/>
          <a:p>
            <a:pPr marL="114300" indent="0">
              <a:buNone/>
            </a:pPr>
            <a:r>
              <a:rPr lang="en-US" u="sng" dirty="0" smtClean="0">
                <a:solidFill>
                  <a:schemeClr val="tx2"/>
                </a:solidFill>
                <a:latin typeface="Times New Roman"/>
                <a:ea typeface="Times New Roman"/>
              </a:rPr>
              <a:t>Qu</a:t>
            </a:r>
            <a:r>
              <a:rPr lang="en-US" sz="2400" u="sng" dirty="0" smtClean="0">
                <a:solidFill>
                  <a:schemeClr val="tx2"/>
                </a:solidFill>
                <a:latin typeface="Times New Roman"/>
                <a:ea typeface="Times New Roman"/>
              </a:rPr>
              <a:t>alified Opportunity Zone Property</a:t>
            </a:r>
          </a:p>
          <a:p>
            <a:pPr>
              <a:lnSpc>
                <a:spcPct val="150000"/>
              </a:lnSpc>
            </a:pPr>
            <a:r>
              <a:rPr lang="en-US" sz="2400" dirty="0" smtClean="0">
                <a:solidFill>
                  <a:schemeClr val="tx2"/>
                </a:solidFill>
                <a:latin typeface="Times New Roman"/>
                <a:ea typeface="Times New Roman"/>
              </a:rPr>
              <a:t>Qualified </a:t>
            </a:r>
            <a:r>
              <a:rPr lang="en-US" sz="2400" dirty="0">
                <a:solidFill>
                  <a:schemeClr val="tx2"/>
                </a:solidFill>
                <a:latin typeface="Times New Roman"/>
                <a:ea typeface="Times New Roman"/>
              </a:rPr>
              <a:t>Opportunity Zone Property means: </a:t>
            </a:r>
            <a:endParaRPr lang="en-US" sz="2400" dirty="0" smtClean="0">
              <a:solidFill>
                <a:schemeClr val="tx2"/>
              </a:solidFill>
              <a:latin typeface="Times New Roman"/>
              <a:ea typeface="Times New Roman"/>
            </a:endParaRPr>
          </a:p>
          <a:p>
            <a:pPr lvl="1">
              <a:lnSpc>
                <a:spcPct val="150000"/>
              </a:lnSpc>
            </a:pPr>
            <a:r>
              <a:rPr lang="en-US" sz="2400" dirty="0" smtClean="0">
                <a:solidFill>
                  <a:schemeClr val="tx2"/>
                </a:solidFill>
                <a:latin typeface="Times New Roman"/>
                <a:ea typeface="Times New Roman"/>
              </a:rPr>
              <a:t>(</a:t>
            </a:r>
            <a:r>
              <a:rPr lang="en-US" sz="2400" dirty="0">
                <a:solidFill>
                  <a:schemeClr val="tx2"/>
                </a:solidFill>
                <a:latin typeface="Times New Roman"/>
                <a:ea typeface="Times New Roman"/>
              </a:rPr>
              <a:t>1) </a:t>
            </a:r>
            <a:r>
              <a:rPr lang="en-US" sz="2400" dirty="0" smtClean="0">
                <a:solidFill>
                  <a:schemeClr val="tx2"/>
                </a:solidFill>
                <a:latin typeface="Times New Roman"/>
                <a:ea typeface="Times New Roman"/>
              </a:rPr>
              <a:t>   Qualified </a:t>
            </a:r>
            <a:r>
              <a:rPr lang="en-US" sz="2400" dirty="0">
                <a:solidFill>
                  <a:schemeClr val="tx2"/>
                </a:solidFill>
                <a:latin typeface="Times New Roman"/>
                <a:ea typeface="Times New Roman"/>
              </a:rPr>
              <a:t>Opportunity Zone Stock; </a:t>
            </a:r>
            <a:endParaRPr lang="en-US" sz="2400" dirty="0" smtClean="0">
              <a:solidFill>
                <a:schemeClr val="tx2"/>
              </a:solidFill>
              <a:latin typeface="Times New Roman"/>
              <a:ea typeface="Times New Roman"/>
            </a:endParaRPr>
          </a:p>
          <a:p>
            <a:pPr lvl="1">
              <a:lnSpc>
                <a:spcPct val="150000"/>
              </a:lnSpc>
              <a:spcBef>
                <a:spcPts val="1200"/>
              </a:spcBef>
            </a:pPr>
            <a:r>
              <a:rPr lang="en-US" sz="2400" dirty="0" smtClean="0">
                <a:solidFill>
                  <a:schemeClr val="tx2"/>
                </a:solidFill>
                <a:latin typeface="Times New Roman"/>
                <a:ea typeface="Times New Roman"/>
              </a:rPr>
              <a:t>(</a:t>
            </a:r>
            <a:r>
              <a:rPr lang="en-US" sz="2400" dirty="0">
                <a:solidFill>
                  <a:schemeClr val="tx2"/>
                </a:solidFill>
                <a:latin typeface="Times New Roman"/>
                <a:ea typeface="Times New Roman"/>
              </a:rPr>
              <a:t>2</a:t>
            </a:r>
            <a:r>
              <a:rPr lang="en-US" sz="2400" dirty="0" smtClean="0">
                <a:solidFill>
                  <a:schemeClr val="tx2"/>
                </a:solidFill>
                <a:latin typeface="Times New Roman"/>
                <a:ea typeface="Times New Roman"/>
              </a:rPr>
              <a:t>)   </a:t>
            </a:r>
            <a:r>
              <a:rPr lang="en-US" sz="2400" dirty="0">
                <a:solidFill>
                  <a:schemeClr val="tx2"/>
                </a:solidFill>
                <a:latin typeface="Times New Roman"/>
                <a:ea typeface="Times New Roman"/>
              </a:rPr>
              <a:t> Qualified Opportunity Zone Partnership Interest; </a:t>
            </a:r>
            <a:r>
              <a:rPr lang="en-US" sz="2400" dirty="0" smtClean="0">
                <a:solidFill>
                  <a:schemeClr val="tx2"/>
                </a:solidFill>
                <a:latin typeface="Times New Roman"/>
                <a:ea typeface="Times New Roman"/>
              </a:rPr>
              <a:t>or</a:t>
            </a:r>
          </a:p>
          <a:p>
            <a:pPr lvl="1">
              <a:spcBef>
                <a:spcPts val="1800"/>
              </a:spcBef>
            </a:pPr>
            <a:r>
              <a:rPr lang="en-US" sz="2400" dirty="0" smtClean="0">
                <a:solidFill>
                  <a:schemeClr val="tx2"/>
                </a:solidFill>
                <a:latin typeface="Times New Roman"/>
                <a:ea typeface="Times New Roman"/>
              </a:rPr>
              <a:t>(</a:t>
            </a:r>
            <a:r>
              <a:rPr lang="en-US" sz="2400" dirty="0">
                <a:solidFill>
                  <a:schemeClr val="tx2"/>
                </a:solidFill>
                <a:latin typeface="Times New Roman"/>
                <a:ea typeface="Times New Roman"/>
              </a:rPr>
              <a:t>3) </a:t>
            </a:r>
            <a:r>
              <a:rPr lang="en-US" sz="2400" dirty="0" smtClean="0">
                <a:solidFill>
                  <a:schemeClr val="tx2"/>
                </a:solidFill>
                <a:latin typeface="Times New Roman"/>
                <a:ea typeface="Times New Roman"/>
              </a:rPr>
              <a:t>   Qualified </a:t>
            </a:r>
            <a:r>
              <a:rPr lang="en-US" sz="2400" dirty="0">
                <a:solidFill>
                  <a:schemeClr val="tx2"/>
                </a:solidFill>
                <a:latin typeface="Times New Roman"/>
                <a:ea typeface="Times New Roman"/>
              </a:rPr>
              <a:t>Opportunity Zone Business Property.  </a:t>
            </a:r>
            <a:endParaRPr lang="en-US" sz="2400" dirty="0" smtClean="0">
              <a:solidFill>
                <a:schemeClr val="tx2"/>
              </a:solidFill>
              <a:latin typeface="Times New Roman"/>
              <a:ea typeface="Times New Roman"/>
            </a:endParaRPr>
          </a:p>
          <a:p>
            <a:pPr marL="411480" lvl="1" indent="0">
              <a:spcBef>
                <a:spcPts val="1800"/>
              </a:spcBef>
              <a:buNone/>
            </a:pPr>
            <a:r>
              <a:rPr lang="en-US" sz="2400" dirty="0" smtClean="0">
                <a:solidFill>
                  <a:schemeClr val="tx2"/>
                </a:solidFill>
                <a:latin typeface="Times New Roman"/>
                <a:ea typeface="Times New Roman"/>
              </a:rPr>
              <a:t>The </a:t>
            </a:r>
            <a:r>
              <a:rPr lang="en-US" sz="2400" dirty="0">
                <a:solidFill>
                  <a:schemeClr val="tx2"/>
                </a:solidFill>
                <a:latin typeface="Times New Roman"/>
                <a:ea typeface="Times New Roman"/>
              </a:rPr>
              <a:t>Proposed Regulations elaborate on the definitions of each of these terms.</a:t>
            </a:r>
          </a:p>
          <a:p>
            <a:endParaRPr lang="en-US" dirty="0"/>
          </a:p>
        </p:txBody>
      </p:sp>
      <p:sp>
        <p:nvSpPr>
          <p:cNvPr id="4" name="Slide Number Placeholder 3"/>
          <p:cNvSpPr>
            <a:spLocks noGrp="1"/>
          </p:cNvSpPr>
          <p:nvPr>
            <p:ph type="sldNum" sz="quarter" idx="12"/>
          </p:nvPr>
        </p:nvSpPr>
        <p:spPr/>
        <p:txBody>
          <a:bodyPr/>
          <a:lstStyle/>
          <a:p>
            <a:fld id="{6940CDA7-3B5C-4634-A256-58ABB11983A4}" type="slidenum">
              <a:rPr lang="en-US" smtClean="0"/>
              <a:t>18</a:t>
            </a:fld>
            <a:endParaRPr lang="en-US"/>
          </a:p>
        </p:txBody>
      </p:sp>
    </p:spTree>
    <p:extLst>
      <p:ext uri="{BB962C8B-B14F-4D97-AF65-F5344CB8AC3E}">
        <p14:creationId xmlns:p14="http://schemas.microsoft.com/office/powerpoint/2010/main" val="2045542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mtClean="0">
                <a:solidFill>
                  <a:srgbClr val="002060"/>
                </a:solidFill>
              </a:rPr>
              <a:t>Proposed Regulation 10.19.18</a:t>
            </a:r>
            <a:br>
              <a:rPr lang="en-US" sz="4400" b="1" smtClean="0">
                <a:solidFill>
                  <a:srgbClr val="002060"/>
                </a:solidFill>
              </a:rPr>
            </a:br>
            <a:r>
              <a:rPr lang="en-US" sz="3600" b="1" u="sng" smtClean="0">
                <a:solidFill>
                  <a:srgbClr val="002060"/>
                </a:solidFill>
              </a:rPr>
              <a:t>Note the Cascading Effect!</a:t>
            </a:r>
            <a:endParaRPr lang="en-US" sz="3600" b="1" u="sng">
              <a:solidFill>
                <a:srgbClr val="002060"/>
              </a:solidFill>
            </a:endParaRPr>
          </a:p>
        </p:txBody>
      </p:sp>
      <p:sp>
        <p:nvSpPr>
          <p:cNvPr id="3" name="Content Placeholder 2"/>
          <p:cNvSpPr>
            <a:spLocks noGrp="1"/>
          </p:cNvSpPr>
          <p:nvPr>
            <p:ph idx="1"/>
          </p:nvPr>
        </p:nvSpPr>
        <p:spPr/>
        <p:txBody>
          <a:bodyPr>
            <a:normAutofit/>
          </a:bodyPr>
          <a:lstStyle/>
          <a:p>
            <a:pPr marL="114300" indent="0">
              <a:buNone/>
            </a:pPr>
            <a:r>
              <a:rPr lang="en-US" dirty="0">
                <a:solidFill>
                  <a:schemeClr val="tx2"/>
                </a:solidFill>
                <a:latin typeface="Times New Roman"/>
                <a:ea typeface="Times New Roman"/>
              </a:rPr>
              <a:t>As stated above, a </a:t>
            </a:r>
            <a:r>
              <a:rPr lang="en-US" dirty="0" err="1">
                <a:solidFill>
                  <a:schemeClr val="tx2"/>
                </a:solidFill>
                <a:latin typeface="Times New Roman"/>
                <a:ea typeface="Times New Roman"/>
              </a:rPr>
              <a:t>QOF</a:t>
            </a:r>
            <a:r>
              <a:rPr lang="en-US" dirty="0">
                <a:solidFill>
                  <a:schemeClr val="tx2"/>
                </a:solidFill>
                <a:latin typeface="Times New Roman"/>
                <a:ea typeface="Times New Roman"/>
              </a:rPr>
              <a:t> must hold at least 90% of its assets in Qualified Opportunity Zone Property, either directly or through a Qualified Opportunity Zone Stock or Qualified Opportunity Zone Partnership Interest.  The Proposed Regulations provide taxpayer-friendly provisions which allow the value of the </a:t>
            </a:r>
            <a:r>
              <a:rPr lang="en-US" dirty="0" err="1">
                <a:solidFill>
                  <a:schemeClr val="tx2"/>
                </a:solidFill>
                <a:latin typeface="Times New Roman"/>
                <a:ea typeface="Times New Roman"/>
              </a:rPr>
              <a:t>QOF’s</a:t>
            </a:r>
            <a:r>
              <a:rPr lang="en-US" dirty="0">
                <a:solidFill>
                  <a:schemeClr val="tx2"/>
                </a:solidFill>
                <a:latin typeface="Times New Roman"/>
                <a:ea typeface="Times New Roman"/>
              </a:rPr>
              <a:t> entire interest in an entity to count for the </a:t>
            </a:r>
            <a:r>
              <a:rPr lang="en-US" dirty="0" err="1">
                <a:solidFill>
                  <a:schemeClr val="tx2"/>
                </a:solidFill>
                <a:latin typeface="Times New Roman"/>
                <a:ea typeface="Times New Roman"/>
              </a:rPr>
              <a:t>QOF’s</a:t>
            </a:r>
            <a:r>
              <a:rPr lang="en-US" dirty="0">
                <a:solidFill>
                  <a:schemeClr val="tx2"/>
                </a:solidFill>
                <a:latin typeface="Times New Roman"/>
                <a:ea typeface="Times New Roman"/>
              </a:rPr>
              <a:t> satisfaction of the 90% asset test, and which provide that stock or a partnership interest will be treated as Qualified Opportunity Zone Stock and Qualified Opportunity Zone Partnership Interest if at least 70% of such entity’s assets are in Qualified Opportunity Zone Business Property</a:t>
            </a:r>
            <a:r>
              <a:rPr lang="en-US" dirty="0" smtClean="0">
                <a:solidFill>
                  <a:schemeClr val="tx2"/>
                </a:solidFill>
                <a:latin typeface="Times New Roman"/>
                <a:ea typeface="Times New Roman"/>
              </a:rPr>
              <a:t>.</a:t>
            </a:r>
          </a:p>
          <a:p>
            <a:pPr marL="114300" indent="0">
              <a:buNone/>
            </a:pPr>
            <a:r>
              <a:rPr lang="en-US" dirty="0" smtClean="0">
                <a:solidFill>
                  <a:schemeClr val="tx2"/>
                </a:solidFill>
                <a:latin typeface="Times New Roman"/>
                <a:ea typeface="Times New Roman"/>
              </a:rPr>
              <a:t>Consequently, it appears that indirect ownership (as opposed to direct ownership) makes it easier to be treated as a </a:t>
            </a:r>
            <a:r>
              <a:rPr lang="en-US" dirty="0" err="1" smtClean="0">
                <a:solidFill>
                  <a:schemeClr val="tx2"/>
                </a:solidFill>
                <a:latin typeface="Times New Roman"/>
                <a:ea typeface="Times New Roman"/>
              </a:rPr>
              <a:t>QOF</a:t>
            </a:r>
            <a:r>
              <a:rPr lang="en-US" dirty="0" smtClean="0">
                <a:solidFill>
                  <a:schemeClr val="tx2"/>
                </a:solidFill>
                <a:latin typeface="Times New Roman"/>
                <a:ea typeface="Times New Roman"/>
              </a:rPr>
              <a:t>.</a:t>
            </a:r>
            <a:endParaRPr lang="en-US" dirty="0">
              <a:solidFill>
                <a:schemeClr val="tx2"/>
              </a:solidFill>
              <a:latin typeface="Times New Roman"/>
              <a:ea typeface="Times New Roman"/>
            </a:endParaRP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6940CDA7-3B5C-4634-A256-58ABB11983A4}" type="slidenum">
              <a:rPr lang="en-US" smtClean="0"/>
              <a:t>19</a:t>
            </a:fld>
            <a:endParaRPr lang="en-US"/>
          </a:p>
        </p:txBody>
      </p:sp>
    </p:spTree>
    <p:extLst>
      <p:ext uri="{BB962C8B-B14F-4D97-AF65-F5344CB8AC3E}">
        <p14:creationId xmlns:p14="http://schemas.microsoft.com/office/powerpoint/2010/main" val="337593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0CDA7-3B5C-4634-A256-58ABB11983A4}" type="slidenum">
              <a:rPr lang="en-US" smtClean="0"/>
              <a:t>2</a:t>
            </a:fld>
            <a:endParaRPr lang="en-US"/>
          </a:p>
        </p:txBody>
      </p:sp>
      <p:sp>
        <p:nvSpPr>
          <p:cNvPr id="6" name="Content Placeholder 5"/>
          <p:cNvSpPr>
            <a:spLocks noGrp="1"/>
          </p:cNvSpPr>
          <p:nvPr>
            <p:ph idx="1"/>
          </p:nvPr>
        </p:nvSpPr>
        <p:spPr/>
        <p:txBody>
          <a:bodyPr/>
          <a:lstStyle/>
          <a:p>
            <a:pPr lvl="0">
              <a:buClr>
                <a:srgbClr val="838D9B"/>
              </a:buClr>
            </a:pPr>
            <a:endParaRPr lang="en-US" dirty="0">
              <a:solidFill>
                <a:srgbClr val="ADADAD"/>
              </a:solidFill>
            </a:endParaRPr>
          </a:p>
          <a:p>
            <a:endParaRPr lang="en-US" dirty="0"/>
          </a:p>
        </p:txBody>
      </p:sp>
      <p:pic>
        <p:nvPicPr>
          <p:cNvPr id="2050" name="Picture 2" descr="C:\Users\local_jgastfield\INetCache\Content.Outlook\0PYJDNND\OZ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914400"/>
            <a:ext cx="6947377"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171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noAutofit/>
          </a:bodyPr>
          <a:lstStyle/>
          <a:p>
            <a:r>
              <a:rPr lang="en-US" sz="3200" b="1">
                <a:solidFill>
                  <a:srgbClr val="002060"/>
                </a:solidFill>
              </a:rPr>
              <a:t>Investments in Qualified Opportunity Zone </a:t>
            </a:r>
            <a:r>
              <a:rPr lang="en-US" sz="3200" b="1" smtClean="0">
                <a:solidFill>
                  <a:srgbClr val="002060"/>
                </a:solidFill>
              </a:rPr>
              <a:t>			Property</a:t>
            </a:r>
            <a:endParaRPr lang="en-US" sz="3200" b="1">
              <a:solidFill>
                <a:srgbClr val="002060"/>
              </a:solidFill>
            </a:endParaRPr>
          </a:p>
        </p:txBody>
      </p:sp>
      <p:grpSp>
        <p:nvGrpSpPr>
          <p:cNvPr id="4" name="Group 3">
            <a:extLst>
              <a:ext uri="{FF2B5EF4-FFF2-40B4-BE49-F238E27FC236}">
                <a16:creationId xmlns:a16="http://schemas.microsoft.com/office/drawing/2014/main" xmlns="" id="{BEFEE1D7-2E3D-41B6-A3AE-386234966492}"/>
              </a:ext>
            </a:extLst>
          </p:cNvPr>
          <p:cNvGrpSpPr/>
          <p:nvPr/>
        </p:nvGrpSpPr>
        <p:grpSpPr>
          <a:xfrm>
            <a:off x="457200" y="1782461"/>
            <a:ext cx="7620000" cy="3995716"/>
            <a:chOff x="2461259" y="1957026"/>
            <a:chExt cx="7404343" cy="3179113"/>
          </a:xfrm>
        </p:grpSpPr>
        <p:sp>
          <p:nvSpPr>
            <p:cNvPr id="5" name="Content Placeholder 2">
              <a:extLst>
                <a:ext uri="{FF2B5EF4-FFF2-40B4-BE49-F238E27FC236}">
                  <a16:creationId xmlns:a16="http://schemas.microsoft.com/office/drawing/2014/main" xmlns="" id="{12EDF6E5-2C6B-4DB7-9A9F-20DFDDCAB7D0}"/>
                </a:ext>
              </a:extLst>
            </p:cNvPr>
            <p:cNvSpPr txBox="1"/>
            <p:nvPr/>
          </p:nvSpPr>
          <p:spPr>
            <a:xfrm>
              <a:off x="2888585" y="3070575"/>
              <a:ext cx="6172200" cy="206556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ct val="0"/>
                </a:spcAft>
                <a:buClrTx/>
                <a:buSzTx/>
                <a:buFont typeface="Arial" pitchFamily="34" charset="0"/>
                <a:buChar char="•"/>
                <a:defRPr/>
              </a:pPr>
              <a:endParaRPr kumimoji="0" lang="en-US" sz="2700" b="0" i="0" u="none" strike="noStrike" kern="1200" cap="none" spc="0" normalizeH="0" baseline="0" noProof="0">
                <a:ln>
                  <a:noFill/>
                </a:ln>
                <a:solidFill>
                  <a:srgbClr val="303A3F"/>
                </a:solidFill>
                <a:effectLst/>
                <a:uLnTx/>
                <a:uFillTx/>
                <a:latin typeface="Calibri"/>
                <a:ea typeface="+mn-ea"/>
                <a:cs typeface="+mn-cs"/>
              </a:endParaRPr>
            </a:p>
          </p:txBody>
        </p:sp>
        <p:sp>
          <p:nvSpPr>
            <p:cNvPr id="6" name="Rectangle 5">
              <a:extLst>
                <a:ext uri="{FF2B5EF4-FFF2-40B4-BE49-F238E27FC236}">
                  <a16:creationId xmlns:a16="http://schemas.microsoft.com/office/drawing/2014/main" xmlns="" id="{4455C643-2526-40D5-A2F9-AA6DD1855DD2}"/>
                </a:ext>
              </a:extLst>
            </p:cNvPr>
            <p:cNvSpPr/>
            <p:nvPr/>
          </p:nvSpPr>
          <p:spPr>
            <a:xfrm>
              <a:off x="4845973" y="1957026"/>
              <a:ext cx="2628900" cy="578465"/>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500" b="1" i="0" u="none" strike="noStrike" kern="0" cap="none" spc="0" normalizeH="0" baseline="0" noProof="0">
                  <a:ln>
                    <a:noFill/>
                  </a:ln>
                  <a:solidFill>
                    <a:prstClr val="black"/>
                  </a:solidFill>
                  <a:effectLst/>
                  <a:uLnTx/>
                  <a:uFillTx/>
                  <a:latin typeface="Calibri"/>
                  <a:ea typeface="+mn-ea"/>
                  <a:cs typeface="+mn-cs"/>
                </a:rPr>
                <a:t>Qualified Opportunity Zone Fund</a:t>
              </a:r>
            </a:p>
          </p:txBody>
        </p:sp>
        <p:sp>
          <p:nvSpPr>
            <p:cNvPr id="7" name="Rectangle 6">
              <a:extLst>
                <a:ext uri="{FF2B5EF4-FFF2-40B4-BE49-F238E27FC236}">
                  <a16:creationId xmlns:a16="http://schemas.microsoft.com/office/drawing/2014/main" xmlns="" id="{F82F049E-E1AB-457B-A07F-9987589EBE44}"/>
                </a:ext>
              </a:extLst>
            </p:cNvPr>
            <p:cNvSpPr/>
            <p:nvPr/>
          </p:nvSpPr>
          <p:spPr>
            <a:xfrm>
              <a:off x="2461259" y="3114287"/>
              <a:ext cx="2098964" cy="578465"/>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350" b="1" i="0" u="none" strike="noStrike" kern="0" cap="none" spc="0" normalizeH="0" baseline="0" noProof="0" dirty="0">
                  <a:ln>
                    <a:noFill/>
                  </a:ln>
                  <a:solidFill>
                    <a:prstClr val="black"/>
                  </a:solidFill>
                  <a:effectLst/>
                  <a:uLnTx/>
                  <a:uFillTx/>
                  <a:latin typeface="Calibri"/>
                  <a:ea typeface="+mn-ea"/>
                  <a:cs typeface="+mn-cs"/>
                </a:rPr>
                <a:t>Qualified Opportunity Zone Partnership Interest</a:t>
              </a:r>
            </a:p>
          </p:txBody>
        </p:sp>
        <p:sp>
          <p:nvSpPr>
            <p:cNvPr id="8" name="Rectangle 7">
              <a:extLst>
                <a:ext uri="{FF2B5EF4-FFF2-40B4-BE49-F238E27FC236}">
                  <a16:creationId xmlns:a16="http://schemas.microsoft.com/office/drawing/2014/main" xmlns="" id="{86596E57-23AC-4C1E-890A-9F4314472077}"/>
                </a:ext>
              </a:extLst>
            </p:cNvPr>
            <p:cNvSpPr/>
            <p:nvPr/>
          </p:nvSpPr>
          <p:spPr>
            <a:xfrm>
              <a:off x="5113949" y="4354120"/>
              <a:ext cx="2098964" cy="578465"/>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350" b="1" i="0" u="none" strike="noStrike" kern="0" cap="none" spc="0" normalizeH="0" baseline="0" noProof="0">
                  <a:ln>
                    <a:noFill/>
                  </a:ln>
                  <a:solidFill>
                    <a:prstClr val="black"/>
                  </a:solidFill>
                  <a:effectLst/>
                  <a:uLnTx/>
                  <a:uFillTx/>
                  <a:latin typeface="Calibri"/>
                  <a:ea typeface="+mn-ea"/>
                  <a:cs typeface="+mn-cs"/>
                </a:rPr>
                <a:t>Qualified Opportunity Zone Business Property</a:t>
              </a:r>
            </a:p>
          </p:txBody>
        </p:sp>
        <p:sp>
          <p:nvSpPr>
            <p:cNvPr id="9" name="Rectangle 8">
              <a:extLst>
                <a:ext uri="{FF2B5EF4-FFF2-40B4-BE49-F238E27FC236}">
                  <a16:creationId xmlns:a16="http://schemas.microsoft.com/office/drawing/2014/main" xmlns="" id="{5574A608-CE46-4052-8B50-7CB214B19A93}"/>
                </a:ext>
              </a:extLst>
            </p:cNvPr>
            <p:cNvSpPr/>
            <p:nvPr/>
          </p:nvSpPr>
          <p:spPr>
            <a:xfrm>
              <a:off x="7766638" y="3100309"/>
              <a:ext cx="2098964" cy="578465"/>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1350" b="1" i="0" u="none" strike="noStrike" kern="0" cap="none" spc="0" normalizeH="0" baseline="0" noProof="0">
                  <a:ln>
                    <a:noFill/>
                  </a:ln>
                  <a:solidFill>
                    <a:prstClr val="black"/>
                  </a:solidFill>
                  <a:effectLst/>
                  <a:uLnTx/>
                  <a:uFillTx/>
                  <a:latin typeface="Calibri"/>
                  <a:ea typeface="+mn-ea"/>
                  <a:cs typeface="+mn-cs"/>
                </a:rPr>
                <a:t>Qualified Opportunity Zone Stock</a:t>
              </a:r>
            </a:p>
          </p:txBody>
        </p:sp>
        <p:cxnSp>
          <p:nvCxnSpPr>
            <p:cNvPr id="12" name="Straight Arrow Connector 11">
              <a:extLst>
                <a:ext uri="{FF2B5EF4-FFF2-40B4-BE49-F238E27FC236}">
                  <a16:creationId xmlns:a16="http://schemas.microsoft.com/office/drawing/2014/main" xmlns="" id="{DF8217FE-C924-47A6-881A-195B09045CD5}"/>
                </a:ext>
              </a:extLst>
            </p:cNvPr>
            <p:cNvCxnSpPr>
              <a:stCxn id="6" idx="2"/>
              <a:endCxn id="8" idx="0"/>
            </p:cNvCxnSpPr>
            <p:nvPr/>
          </p:nvCxnSpPr>
          <p:spPr>
            <a:xfrm>
              <a:off x="6160423" y="2535491"/>
              <a:ext cx="3009" cy="1818630"/>
            </a:xfrm>
            <a:prstGeom prst="straightConnector1">
              <a:avLst/>
            </a:prstGeom>
            <a:ln>
              <a:solidFill>
                <a:srgbClr val="002060"/>
              </a:solidFill>
              <a:tailEnd type="triangle"/>
            </a:ln>
          </p:spPr>
          <p:style>
            <a:lnRef idx="1">
              <a:schemeClr val="accent5"/>
            </a:lnRef>
            <a:fillRef idx="2">
              <a:schemeClr val="accent5"/>
            </a:fillRef>
            <a:effectRef idx="1">
              <a:schemeClr val="accent5"/>
            </a:effectRef>
            <a:fontRef idx="minor">
              <a:schemeClr val="dk1"/>
            </a:fontRef>
          </p:style>
        </p:cxnSp>
        <p:cxnSp>
          <p:nvCxnSpPr>
            <p:cNvPr id="13" name="Straight Arrow Connector 12">
              <a:extLst>
                <a:ext uri="{FF2B5EF4-FFF2-40B4-BE49-F238E27FC236}">
                  <a16:creationId xmlns:a16="http://schemas.microsoft.com/office/drawing/2014/main" xmlns="" id="{6898EDC1-6D2F-4B7D-AE8E-2898E5AF342E}"/>
                </a:ext>
              </a:extLst>
            </p:cNvPr>
            <p:cNvCxnSpPr/>
            <p:nvPr/>
          </p:nvCxnSpPr>
          <p:spPr>
            <a:xfrm flipH="1">
              <a:off x="4255195" y="2555010"/>
              <a:ext cx="858754" cy="541325"/>
            </a:xfrm>
            <a:prstGeom prst="straightConnector1">
              <a:avLst/>
            </a:prstGeom>
            <a:ln>
              <a:solidFill>
                <a:srgbClr val="002060"/>
              </a:solidFill>
              <a:tailEnd type="triangle"/>
            </a:ln>
          </p:spPr>
          <p:style>
            <a:lnRef idx="1">
              <a:schemeClr val="accent5"/>
            </a:lnRef>
            <a:fillRef idx="2">
              <a:schemeClr val="accent5"/>
            </a:fillRef>
            <a:effectRef idx="1">
              <a:schemeClr val="accent5"/>
            </a:effectRef>
            <a:fontRef idx="minor">
              <a:schemeClr val="dk1"/>
            </a:fontRef>
          </p:style>
        </p:cxnSp>
        <p:cxnSp>
          <p:nvCxnSpPr>
            <p:cNvPr id="14" name="Straight Arrow Connector 13">
              <a:extLst>
                <a:ext uri="{FF2B5EF4-FFF2-40B4-BE49-F238E27FC236}">
                  <a16:creationId xmlns:a16="http://schemas.microsoft.com/office/drawing/2014/main" xmlns="" id="{CC81F265-B0A0-41DD-BD02-F1606BFD46B9}"/>
                </a:ext>
              </a:extLst>
            </p:cNvPr>
            <p:cNvCxnSpPr/>
            <p:nvPr/>
          </p:nvCxnSpPr>
          <p:spPr>
            <a:xfrm>
              <a:off x="7085863" y="2555010"/>
              <a:ext cx="1017660" cy="535085"/>
            </a:xfrm>
            <a:prstGeom prst="straightConnector1">
              <a:avLst/>
            </a:prstGeom>
            <a:ln>
              <a:solidFill>
                <a:srgbClr val="002060"/>
              </a:solidFill>
              <a:tailEnd type="triangle"/>
            </a:ln>
          </p:spPr>
          <p:style>
            <a:lnRef idx="1">
              <a:schemeClr val="accent5"/>
            </a:lnRef>
            <a:fillRef idx="2">
              <a:schemeClr val="accent5"/>
            </a:fillRef>
            <a:effectRef idx="1">
              <a:schemeClr val="accent5"/>
            </a:effectRef>
            <a:fontRef idx="minor">
              <a:schemeClr val="dk1"/>
            </a:fontRef>
          </p:style>
        </p:cxnSp>
        <p:cxnSp>
          <p:nvCxnSpPr>
            <p:cNvPr id="15" name="Straight Arrow Connector 14">
              <a:extLst>
                <a:ext uri="{FF2B5EF4-FFF2-40B4-BE49-F238E27FC236}">
                  <a16:creationId xmlns:a16="http://schemas.microsoft.com/office/drawing/2014/main" xmlns="" id="{980AE26D-03E0-4A61-AE9F-5961465B2F72}"/>
                </a:ext>
              </a:extLst>
            </p:cNvPr>
            <p:cNvCxnSpPr>
              <a:stCxn id="7" idx="2"/>
            </p:cNvCxnSpPr>
            <p:nvPr/>
          </p:nvCxnSpPr>
          <p:spPr>
            <a:xfrm>
              <a:off x="3510741" y="3692751"/>
              <a:ext cx="1603208" cy="952817"/>
            </a:xfrm>
            <a:prstGeom prst="straightConnector1">
              <a:avLst/>
            </a:prstGeom>
            <a:ln>
              <a:solidFill>
                <a:srgbClr val="002060"/>
              </a:solidFill>
              <a:tailEnd type="triangle"/>
            </a:ln>
          </p:spPr>
          <p:style>
            <a:lnRef idx="1">
              <a:schemeClr val="accent5"/>
            </a:lnRef>
            <a:fillRef idx="2">
              <a:schemeClr val="accent5"/>
            </a:fillRef>
            <a:effectRef idx="1">
              <a:schemeClr val="accent5"/>
            </a:effectRef>
            <a:fontRef idx="minor">
              <a:schemeClr val="dk1"/>
            </a:fontRef>
          </p:style>
        </p:cxnSp>
        <p:cxnSp>
          <p:nvCxnSpPr>
            <p:cNvPr id="16" name="Straight Arrow Connector 15">
              <a:extLst>
                <a:ext uri="{FF2B5EF4-FFF2-40B4-BE49-F238E27FC236}">
                  <a16:creationId xmlns:a16="http://schemas.microsoft.com/office/drawing/2014/main" xmlns="" id="{4C1785F6-6777-461D-A46E-BE1E1D8AADCA}"/>
                </a:ext>
              </a:extLst>
            </p:cNvPr>
            <p:cNvCxnSpPr>
              <a:stCxn id="9" idx="2"/>
            </p:cNvCxnSpPr>
            <p:nvPr/>
          </p:nvCxnSpPr>
          <p:spPr>
            <a:xfrm flipH="1">
              <a:off x="7212912" y="3678773"/>
              <a:ext cx="1603208" cy="964580"/>
            </a:xfrm>
            <a:prstGeom prst="straightConnector1">
              <a:avLst/>
            </a:prstGeom>
            <a:ln>
              <a:solidFill>
                <a:srgbClr val="002060"/>
              </a:solidFill>
              <a:tailEnd type="triangle"/>
            </a:ln>
          </p:spPr>
          <p:style>
            <a:lnRef idx="1">
              <a:schemeClr val="accent5"/>
            </a:lnRef>
            <a:fillRef idx="2">
              <a:schemeClr val="accent5"/>
            </a:fillRef>
            <a:effectRef idx="1">
              <a:schemeClr val="accent5"/>
            </a:effectRef>
            <a:fontRef idx="minor">
              <a:schemeClr val="dk1"/>
            </a:fontRef>
          </p:style>
        </p:cxnSp>
        <p:sp>
          <p:nvSpPr>
            <p:cNvPr id="17" name="Content Placeholder 2">
              <a:extLst>
                <a:ext uri="{FF2B5EF4-FFF2-40B4-BE49-F238E27FC236}">
                  <a16:creationId xmlns:a16="http://schemas.microsoft.com/office/drawing/2014/main" xmlns="" id="{1DEC9185-D9E3-41BB-85DC-DF22204AAEF7}"/>
                </a:ext>
              </a:extLst>
            </p:cNvPr>
            <p:cNvSpPr txBox="1"/>
            <p:nvPr/>
          </p:nvSpPr>
          <p:spPr>
            <a:xfrm>
              <a:off x="4255196" y="2555714"/>
              <a:ext cx="407773" cy="35893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lstStyle>
              <a:lvl1pPr marL="228600" indent="-228600" algn="l" defTabSz="914400" rtl="0" eaLnBrk="1" latinLnBrk="0" hangingPunct="1">
                <a:spcBef>
                  <a:spcPts val="300"/>
                </a:spcBef>
                <a:spcAft>
                  <a:spcPts val="300"/>
                </a:spcAft>
                <a:buClr>
                  <a:srgbClr val="00A9E0"/>
                </a:buClr>
                <a:buFont typeface="Arial" pitchFamily="34" charset="0"/>
                <a:buChar char="»"/>
                <a:defRPr sz="1800" kern="1200">
                  <a:solidFill>
                    <a:srgbClr val="000000"/>
                  </a:solidFill>
                  <a:latin typeface="+mn-lt"/>
                  <a:ea typeface="+mn-ea"/>
                  <a:cs typeface="+mn-cs"/>
                </a:defRPr>
              </a:lvl1pPr>
              <a:lvl2pPr marL="514350" indent="-276225" algn="l" defTabSz="914400" rtl="0" eaLnBrk="1" latinLnBrk="0" hangingPunct="1">
                <a:spcBef>
                  <a:spcPts val="300"/>
                </a:spcBef>
                <a:spcAft>
                  <a:spcPts val="300"/>
                </a:spcAft>
                <a:buClr>
                  <a:srgbClr val="00A9E0"/>
                </a:buClr>
                <a:buFont typeface="Arial" pitchFamily="34" charset="0"/>
                <a:buChar char="˗"/>
                <a:defRPr lang="en-US" sz="1600" kern="1200" smtClean="0">
                  <a:solidFill>
                    <a:srgbClr val="000000"/>
                  </a:solidFill>
                  <a:latin typeface="+mn-lt"/>
                  <a:ea typeface="+mn-ea"/>
                  <a:cs typeface="+mn-cs"/>
                </a:defRPr>
              </a:lvl2pPr>
              <a:lvl3pPr marL="542925" indent="-266700" algn="l" defTabSz="914400" rtl="0" eaLnBrk="1" latinLnBrk="0" hangingPunct="1">
                <a:spcBef>
                  <a:spcPts val="300"/>
                </a:spcBef>
                <a:spcAft>
                  <a:spcPts val="300"/>
                </a:spcAft>
                <a:buClr>
                  <a:srgbClr val="00A9E0"/>
                </a:buClr>
                <a:buFont typeface="Arial" pitchFamily="34" charset="0"/>
                <a:buNone/>
                <a:defRPr lang="en-US" sz="1600" kern="1200" smtClean="0">
                  <a:solidFill>
                    <a:srgbClr val="000000"/>
                  </a:solidFill>
                  <a:latin typeface="+mn-lt"/>
                  <a:ea typeface="+mn-ea"/>
                  <a:cs typeface="+mn-cs"/>
                </a:defRPr>
              </a:lvl3pPr>
              <a:lvl4pPr marL="819150" indent="-277813" algn="l" defTabSz="914400" rtl="0" eaLnBrk="1" latinLnBrk="0" hangingPunct="1">
                <a:spcBef>
                  <a:spcPts val="300"/>
                </a:spcBef>
                <a:spcAft>
                  <a:spcPts val="300"/>
                </a:spcAft>
                <a:buClr>
                  <a:srgbClr val="00A9E0"/>
                </a:buClr>
                <a:buFont typeface="Arial" pitchFamily="34" charset="0"/>
                <a:buChar char="•"/>
                <a:defRPr lang="en-US" sz="1400" kern="1200" smtClean="0">
                  <a:solidFill>
                    <a:srgbClr val="000000"/>
                  </a:solidFill>
                  <a:latin typeface="+mn-lt"/>
                  <a:ea typeface="+mn-ea"/>
                  <a:cs typeface="+mn-cs"/>
                </a:defRPr>
              </a:lvl4pPr>
              <a:lvl5pPr marL="1073150" indent="-254000" algn="l" defTabSz="914400" rtl="0" eaLnBrk="1" latinLnBrk="0" hangingPunct="1">
                <a:spcBef>
                  <a:spcPts val="300"/>
                </a:spcBef>
                <a:spcAft>
                  <a:spcPts val="300"/>
                </a:spcAft>
                <a:buClr>
                  <a:srgbClr val="00A9E0"/>
                </a:buClr>
                <a:buFont typeface="Wingdings" pitchFamily="2" charset="2"/>
                <a:buChar char="§"/>
                <a:defRPr lang="en-US"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r>
                <a:rPr kumimoji="0" lang="en-US" sz="21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sp>
          <p:nvSpPr>
            <p:cNvPr id="18" name="Content Placeholder 2">
              <a:extLst>
                <a:ext uri="{FF2B5EF4-FFF2-40B4-BE49-F238E27FC236}">
                  <a16:creationId xmlns:a16="http://schemas.microsoft.com/office/drawing/2014/main" xmlns="" id="{42276715-E40A-4550-BFF0-4634F61AD639}"/>
                </a:ext>
              </a:extLst>
            </p:cNvPr>
            <p:cNvSpPr txBox="1"/>
            <p:nvPr/>
          </p:nvSpPr>
          <p:spPr>
            <a:xfrm>
              <a:off x="7899638" y="2605145"/>
              <a:ext cx="407773" cy="34429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lstStyle>
              <a:lvl1pPr marL="228600" indent="-228600" algn="l" defTabSz="914400" rtl="0" eaLnBrk="1" latinLnBrk="0" hangingPunct="1">
                <a:spcBef>
                  <a:spcPts val="300"/>
                </a:spcBef>
                <a:spcAft>
                  <a:spcPts val="300"/>
                </a:spcAft>
                <a:buClr>
                  <a:srgbClr val="00A9E0"/>
                </a:buClr>
                <a:buFont typeface="Arial" pitchFamily="34" charset="0"/>
                <a:buChar char="»"/>
                <a:defRPr sz="1800" kern="1200">
                  <a:solidFill>
                    <a:srgbClr val="000000"/>
                  </a:solidFill>
                  <a:latin typeface="+mn-lt"/>
                  <a:ea typeface="+mn-ea"/>
                  <a:cs typeface="+mn-cs"/>
                </a:defRPr>
              </a:lvl1pPr>
              <a:lvl2pPr marL="514350" indent="-276225" algn="l" defTabSz="914400" rtl="0" eaLnBrk="1" latinLnBrk="0" hangingPunct="1">
                <a:spcBef>
                  <a:spcPts val="300"/>
                </a:spcBef>
                <a:spcAft>
                  <a:spcPts val="300"/>
                </a:spcAft>
                <a:buClr>
                  <a:srgbClr val="00A9E0"/>
                </a:buClr>
                <a:buFont typeface="Arial" pitchFamily="34" charset="0"/>
                <a:buChar char="˗"/>
                <a:defRPr lang="en-US" sz="1600" kern="1200" smtClean="0">
                  <a:solidFill>
                    <a:srgbClr val="000000"/>
                  </a:solidFill>
                  <a:latin typeface="+mn-lt"/>
                  <a:ea typeface="+mn-ea"/>
                  <a:cs typeface="+mn-cs"/>
                </a:defRPr>
              </a:lvl2pPr>
              <a:lvl3pPr marL="542925" indent="-266700" algn="l" defTabSz="914400" rtl="0" eaLnBrk="1" latinLnBrk="0" hangingPunct="1">
                <a:spcBef>
                  <a:spcPts val="300"/>
                </a:spcBef>
                <a:spcAft>
                  <a:spcPts val="300"/>
                </a:spcAft>
                <a:buClr>
                  <a:srgbClr val="00A9E0"/>
                </a:buClr>
                <a:buFont typeface="Arial" pitchFamily="34" charset="0"/>
                <a:buNone/>
                <a:defRPr lang="en-US" sz="1600" kern="1200" smtClean="0">
                  <a:solidFill>
                    <a:srgbClr val="000000"/>
                  </a:solidFill>
                  <a:latin typeface="+mn-lt"/>
                  <a:ea typeface="+mn-ea"/>
                  <a:cs typeface="+mn-cs"/>
                </a:defRPr>
              </a:lvl3pPr>
              <a:lvl4pPr marL="819150" indent="-277813" algn="l" defTabSz="914400" rtl="0" eaLnBrk="1" latinLnBrk="0" hangingPunct="1">
                <a:spcBef>
                  <a:spcPts val="300"/>
                </a:spcBef>
                <a:spcAft>
                  <a:spcPts val="300"/>
                </a:spcAft>
                <a:buClr>
                  <a:srgbClr val="00A9E0"/>
                </a:buClr>
                <a:buFont typeface="Arial" pitchFamily="34" charset="0"/>
                <a:buChar char="•"/>
                <a:defRPr lang="en-US" sz="1400" kern="1200" smtClean="0">
                  <a:solidFill>
                    <a:srgbClr val="000000"/>
                  </a:solidFill>
                  <a:latin typeface="+mn-lt"/>
                  <a:ea typeface="+mn-ea"/>
                  <a:cs typeface="+mn-cs"/>
                </a:defRPr>
              </a:lvl4pPr>
              <a:lvl5pPr marL="1073150" indent="-254000" algn="l" defTabSz="914400" rtl="0" eaLnBrk="1" latinLnBrk="0" hangingPunct="1">
                <a:spcBef>
                  <a:spcPts val="300"/>
                </a:spcBef>
                <a:spcAft>
                  <a:spcPts val="300"/>
                </a:spcAft>
                <a:buClr>
                  <a:srgbClr val="00A9E0"/>
                </a:buClr>
                <a:buFont typeface="Wingdings" pitchFamily="2" charset="2"/>
                <a:buChar char="§"/>
                <a:defRPr lang="en-US"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r>
                <a:rPr kumimoji="0" lang="en-US" sz="21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sp>
          <p:nvSpPr>
            <p:cNvPr id="19" name="Content Placeholder 2">
              <a:extLst>
                <a:ext uri="{FF2B5EF4-FFF2-40B4-BE49-F238E27FC236}">
                  <a16:creationId xmlns:a16="http://schemas.microsoft.com/office/drawing/2014/main" xmlns="" id="{FA22699A-CE8B-4277-9EA9-6D936A39680C}"/>
                </a:ext>
              </a:extLst>
            </p:cNvPr>
            <p:cNvSpPr txBox="1"/>
            <p:nvPr/>
          </p:nvSpPr>
          <p:spPr>
            <a:xfrm>
              <a:off x="6276674" y="3308140"/>
              <a:ext cx="407773" cy="34933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lstStyle>
              <a:lvl1pPr marL="228600" indent="-228600" algn="l" defTabSz="914400" rtl="0" eaLnBrk="1" latinLnBrk="0" hangingPunct="1">
                <a:spcBef>
                  <a:spcPts val="300"/>
                </a:spcBef>
                <a:spcAft>
                  <a:spcPts val="300"/>
                </a:spcAft>
                <a:buClr>
                  <a:srgbClr val="00A9E0"/>
                </a:buClr>
                <a:buFont typeface="Arial" pitchFamily="34" charset="0"/>
                <a:buChar char="»"/>
                <a:defRPr sz="1800" kern="1200">
                  <a:solidFill>
                    <a:srgbClr val="000000"/>
                  </a:solidFill>
                  <a:latin typeface="+mn-lt"/>
                  <a:ea typeface="+mn-ea"/>
                  <a:cs typeface="+mn-cs"/>
                </a:defRPr>
              </a:lvl1pPr>
              <a:lvl2pPr marL="514350" indent="-276225" algn="l" defTabSz="914400" rtl="0" eaLnBrk="1" latinLnBrk="0" hangingPunct="1">
                <a:spcBef>
                  <a:spcPts val="300"/>
                </a:spcBef>
                <a:spcAft>
                  <a:spcPts val="300"/>
                </a:spcAft>
                <a:buClr>
                  <a:srgbClr val="00A9E0"/>
                </a:buClr>
                <a:buFont typeface="Arial" pitchFamily="34" charset="0"/>
                <a:buChar char="˗"/>
                <a:defRPr lang="en-US" sz="1600" kern="1200" smtClean="0">
                  <a:solidFill>
                    <a:srgbClr val="000000"/>
                  </a:solidFill>
                  <a:latin typeface="+mn-lt"/>
                  <a:ea typeface="+mn-ea"/>
                  <a:cs typeface="+mn-cs"/>
                </a:defRPr>
              </a:lvl2pPr>
              <a:lvl3pPr marL="542925" indent="-266700" algn="l" defTabSz="914400" rtl="0" eaLnBrk="1" latinLnBrk="0" hangingPunct="1">
                <a:spcBef>
                  <a:spcPts val="300"/>
                </a:spcBef>
                <a:spcAft>
                  <a:spcPts val="300"/>
                </a:spcAft>
                <a:buClr>
                  <a:srgbClr val="00A9E0"/>
                </a:buClr>
                <a:buFont typeface="Arial" pitchFamily="34" charset="0"/>
                <a:buNone/>
                <a:defRPr lang="en-US" sz="1600" kern="1200" smtClean="0">
                  <a:solidFill>
                    <a:srgbClr val="000000"/>
                  </a:solidFill>
                  <a:latin typeface="+mn-lt"/>
                  <a:ea typeface="+mn-ea"/>
                  <a:cs typeface="+mn-cs"/>
                </a:defRPr>
              </a:lvl3pPr>
              <a:lvl4pPr marL="819150" indent="-277813" algn="l" defTabSz="914400" rtl="0" eaLnBrk="1" latinLnBrk="0" hangingPunct="1">
                <a:spcBef>
                  <a:spcPts val="300"/>
                </a:spcBef>
                <a:spcAft>
                  <a:spcPts val="300"/>
                </a:spcAft>
                <a:buClr>
                  <a:srgbClr val="00A9E0"/>
                </a:buClr>
                <a:buFont typeface="Arial" pitchFamily="34" charset="0"/>
                <a:buChar char="•"/>
                <a:defRPr lang="en-US" sz="1400" kern="1200" smtClean="0">
                  <a:solidFill>
                    <a:srgbClr val="000000"/>
                  </a:solidFill>
                  <a:latin typeface="+mn-lt"/>
                  <a:ea typeface="+mn-ea"/>
                  <a:cs typeface="+mn-cs"/>
                </a:defRPr>
              </a:lvl4pPr>
              <a:lvl5pPr marL="1073150" indent="-254000" algn="l" defTabSz="914400" rtl="0" eaLnBrk="1" latinLnBrk="0" hangingPunct="1">
                <a:spcBef>
                  <a:spcPts val="300"/>
                </a:spcBef>
                <a:spcAft>
                  <a:spcPts val="300"/>
                </a:spcAft>
                <a:buClr>
                  <a:srgbClr val="00A9E0"/>
                </a:buClr>
                <a:buFont typeface="Wingdings" pitchFamily="2" charset="2"/>
                <a:buChar char="§"/>
                <a:defRPr lang="en-US"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r>
                <a:rPr kumimoji="0" lang="en-US" sz="21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300"/>
                </a:spcBef>
                <a:spcAft>
                  <a:spcPts val="300"/>
                </a:spcAft>
                <a:buClr>
                  <a:srgbClr val="00A9E0"/>
                </a:buClr>
                <a:buSzTx/>
                <a:buFont typeface="Arial" pitchFamily="34" charset="0"/>
                <a:buNone/>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3" name="Slide Number Placeholder 2"/>
          <p:cNvSpPr>
            <a:spLocks noGrp="1"/>
          </p:cNvSpPr>
          <p:nvPr>
            <p:ph type="sldNum" sz="quarter" idx="12"/>
          </p:nvPr>
        </p:nvSpPr>
        <p:spPr/>
        <p:txBody>
          <a:bodyPr/>
          <a:lstStyle/>
          <a:p>
            <a:fld id="{6940CDA7-3B5C-4634-A256-58ABB11983A4}" type="slidenum">
              <a:rPr lang="en-US" smtClean="0"/>
              <a:t>20</a:t>
            </a:fld>
            <a:endParaRPr lang="en-US"/>
          </a:p>
        </p:txBody>
      </p:sp>
    </p:spTree>
    <p:extLst>
      <p:ext uri="{BB962C8B-B14F-4D97-AF65-F5344CB8AC3E}">
        <p14:creationId xmlns:p14="http://schemas.microsoft.com/office/powerpoint/2010/main" val="31260663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sz="4000" b="1" smtClean="0">
                <a:solidFill>
                  <a:srgbClr val="002060"/>
                </a:solidFill>
              </a:rPr>
              <a:t>Qualified Opportunity Zone Business</a:t>
            </a:r>
            <a:endParaRPr lang="en-US" sz="4000"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Applies to Qualified Opportunity Zone Stock and Qualified Opportunity Zone Partnership Interests</a:t>
            </a:r>
          </a:p>
          <a:p>
            <a:r>
              <a:rPr lang="en-US" dirty="0" smtClean="0">
                <a:solidFill>
                  <a:schemeClr val="tx2"/>
                </a:solidFill>
              </a:rPr>
              <a:t>Qualified opportunity zone business is a trade or business in which substantially all (70%) of  the tangible property owned or leased by the taxpayer is Qualified Opportunity Zone Business Property and:</a:t>
            </a:r>
          </a:p>
          <a:p>
            <a:pPr marL="915988" lvl="1" indent="-452438"/>
            <a:r>
              <a:rPr lang="en-US" dirty="0" smtClean="0">
                <a:solidFill>
                  <a:schemeClr val="tx2"/>
                </a:solidFill>
              </a:rPr>
              <a:t>≥50% of income is from active conduct of a trade or business;</a:t>
            </a:r>
          </a:p>
          <a:p>
            <a:pPr marL="914400" lvl="1" indent="-452438"/>
            <a:r>
              <a:rPr lang="en-US" dirty="0" smtClean="0">
                <a:solidFill>
                  <a:schemeClr val="tx2"/>
                </a:solidFill>
              </a:rPr>
              <a:t>Substantial portion of intangible property is used in an active conduct of business; and</a:t>
            </a:r>
          </a:p>
          <a:p>
            <a:pPr marL="915988" lvl="1" indent="-454025"/>
            <a:r>
              <a:rPr lang="en-US" dirty="0" smtClean="0">
                <a:solidFill>
                  <a:schemeClr val="tx2"/>
                </a:solidFill>
              </a:rPr>
              <a:t>Less than 5% of the unadjusted basis of property is in “nonqualified  financial  property.”</a:t>
            </a:r>
          </a:p>
          <a:p>
            <a:r>
              <a:rPr lang="en-US" dirty="0" smtClean="0">
                <a:solidFill>
                  <a:schemeClr val="tx2"/>
                </a:solidFill>
              </a:rPr>
              <a:t>Cannot be an excluded business like a golf course or a “sin business.”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21</a:t>
            </a:fld>
            <a:endParaRPr lang="en-US"/>
          </a:p>
        </p:txBody>
      </p:sp>
    </p:spTree>
    <p:extLst>
      <p:ext uri="{BB962C8B-B14F-4D97-AF65-F5344CB8AC3E}">
        <p14:creationId xmlns:p14="http://schemas.microsoft.com/office/powerpoint/2010/main" val="25381833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sz="4000" b="1" smtClean="0">
                <a:solidFill>
                  <a:srgbClr val="002060"/>
                </a:solidFill>
              </a:rPr>
              <a:t>Qualified Opportunity Zone Business</a:t>
            </a:r>
            <a:endParaRPr lang="en-US" sz="4000"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Proposed Regulations create </a:t>
            </a:r>
            <a:r>
              <a:rPr lang="en-US" dirty="0">
                <a:solidFill>
                  <a:schemeClr val="tx2"/>
                </a:solidFill>
              </a:rPr>
              <a:t>a 31-month “working capital” safe harbor for </a:t>
            </a:r>
            <a:r>
              <a:rPr lang="en-US" dirty="0" smtClean="0">
                <a:solidFill>
                  <a:schemeClr val="tx2"/>
                </a:solidFill>
              </a:rPr>
              <a:t>Qualified Opportunity Zone Businesses that </a:t>
            </a:r>
            <a:r>
              <a:rPr lang="en-US" dirty="0">
                <a:solidFill>
                  <a:schemeClr val="tx2"/>
                </a:solidFill>
              </a:rPr>
              <a:t>acquire, construct, or rehabilitate real and tangible business property in an OZ </a:t>
            </a:r>
            <a:endParaRPr lang="en-US" dirty="0" smtClean="0">
              <a:solidFill>
                <a:schemeClr val="tx2"/>
              </a:solidFill>
            </a:endParaRPr>
          </a:p>
          <a:p>
            <a:endParaRPr lang="en-US" dirty="0">
              <a:solidFill>
                <a:schemeClr val="tx2"/>
              </a:solidFill>
            </a:endParaRPr>
          </a:p>
          <a:p>
            <a:pPr lvl="1"/>
            <a:r>
              <a:rPr lang="en-US" dirty="0">
                <a:solidFill>
                  <a:schemeClr val="tx2"/>
                </a:solidFill>
              </a:rPr>
              <a:t>Allows </a:t>
            </a:r>
            <a:r>
              <a:rPr lang="en-US" dirty="0" err="1" smtClean="0">
                <a:solidFill>
                  <a:schemeClr val="tx2"/>
                </a:solidFill>
              </a:rPr>
              <a:t>QOZBs</a:t>
            </a:r>
            <a:r>
              <a:rPr lang="en-US" dirty="0" smtClean="0">
                <a:solidFill>
                  <a:schemeClr val="tx2"/>
                </a:solidFill>
              </a:rPr>
              <a:t> </a:t>
            </a:r>
            <a:r>
              <a:rPr lang="en-US" dirty="0">
                <a:solidFill>
                  <a:schemeClr val="tx2"/>
                </a:solidFill>
              </a:rPr>
              <a:t>to hold cash or other liquid assets as long as there is a written schedule or plan consistent with the ordinary business operations that such working capital will be used within the 31-month period to acquire, construct or substantially improve the OZ </a:t>
            </a:r>
            <a:r>
              <a:rPr lang="en-US" dirty="0" smtClean="0">
                <a:solidFill>
                  <a:schemeClr val="tx2"/>
                </a:solidFill>
              </a:rPr>
              <a:t>property</a:t>
            </a:r>
          </a:p>
          <a:p>
            <a:pPr lvl="1"/>
            <a:endParaRPr lang="en-US" dirty="0">
              <a:solidFill>
                <a:schemeClr val="tx2"/>
              </a:solidFill>
            </a:endParaRPr>
          </a:p>
          <a:p>
            <a:pPr lvl="1"/>
            <a:r>
              <a:rPr lang="en-US" dirty="0">
                <a:solidFill>
                  <a:schemeClr val="tx2"/>
                </a:solidFill>
              </a:rPr>
              <a:t>But what about contingencies for hurricanes and other natural disasters? </a:t>
            </a:r>
          </a:p>
          <a:p>
            <a:pPr marL="114300" indent="0">
              <a:buNone/>
            </a:pPr>
            <a:endParaRPr lang="en-US"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22</a:t>
            </a:fld>
            <a:endParaRPr lang="en-US"/>
          </a:p>
        </p:txBody>
      </p:sp>
    </p:spTree>
    <p:extLst>
      <p:ext uri="{BB962C8B-B14F-4D97-AF65-F5344CB8AC3E}">
        <p14:creationId xmlns:p14="http://schemas.microsoft.com/office/powerpoint/2010/main" val="6999294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sz="3200" b="1" smtClean="0">
                <a:solidFill>
                  <a:srgbClr val="002060"/>
                </a:solidFill>
              </a:rPr>
              <a:t>Qualified Opportunity Zone Business Property</a:t>
            </a:r>
            <a:endParaRPr lang="en-US" sz="3200" b="1">
              <a:solidFill>
                <a:srgbClr val="002060"/>
              </a:solidFill>
            </a:endParaRPr>
          </a:p>
        </p:txBody>
      </p:sp>
      <p:sp>
        <p:nvSpPr>
          <p:cNvPr id="3" name="Content Placeholder 2"/>
          <p:cNvSpPr>
            <a:spLocks noGrp="1"/>
          </p:cNvSpPr>
          <p:nvPr>
            <p:ph idx="1"/>
          </p:nvPr>
        </p:nvSpPr>
        <p:spPr/>
        <p:txBody>
          <a:bodyPr>
            <a:normAutofit/>
          </a:bodyPr>
          <a:lstStyle/>
          <a:p>
            <a:pPr>
              <a:spcBef>
                <a:spcPts val="1200"/>
              </a:spcBef>
            </a:pPr>
            <a:r>
              <a:rPr lang="en-US" dirty="0" smtClean="0">
                <a:solidFill>
                  <a:schemeClr val="tx2"/>
                </a:solidFill>
              </a:rPr>
              <a:t>Tangible property used in a trade or business</a:t>
            </a:r>
          </a:p>
          <a:p>
            <a:pPr>
              <a:spcBef>
                <a:spcPts val="1200"/>
              </a:spcBef>
            </a:pPr>
            <a:r>
              <a:rPr lang="en-US" dirty="0" smtClean="0">
                <a:solidFill>
                  <a:schemeClr val="tx2"/>
                </a:solidFill>
              </a:rPr>
              <a:t>Acquired by purchase from an unrelated party (20% threshold) after December 31, 2017</a:t>
            </a:r>
          </a:p>
          <a:p>
            <a:pPr>
              <a:spcBef>
                <a:spcPts val="1200"/>
              </a:spcBef>
            </a:pPr>
            <a:r>
              <a:rPr lang="en-US" dirty="0" smtClean="0">
                <a:solidFill>
                  <a:schemeClr val="tx2"/>
                </a:solidFill>
              </a:rPr>
              <a:t>During substantially all of the holding period, substantially all the use is in </a:t>
            </a:r>
            <a:r>
              <a:rPr lang="en-US" dirty="0" err="1" smtClean="0">
                <a:solidFill>
                  <a:schemeClr val="tx2"/>
                </a:solidFill>
              </a:rPr>
              <a:t>QOZ</a:t>
            </a:r>
            <a:endParaRPr lang="en-US" dirty="0" smtClean="0">
              <a:solidFill>
                <a:schemeClr val="tx2"/>
              </a:solidFill>
            </a:endParaRPr>
          </a:p>
          <a:p>
            <a:pPr>
              <a:spcBef>
                <a:spcPts val="1200"/>
              </a:spcBef>
            </a:pPr>
            <a:r>
              <a:rPr lang="en-US" dirty="0" smtClean="0">
                <a:solidFill>
                  <a:schemeClr val="tx2"/>
                </a:solidFill>
              </a:rPr>
              <a:t>Original use in </a:t>
            </a:r>
            <a:r>
              <a:rPr lang="en-US" dirty="0" err="1" smtClean="0">
                <a:solidFill>
                  <a:schemeClr val="tx2"/>
                </a:solidFill>
              </a:rPr>
              <a:t>QOZ</a:t>
            </a:r>
            <a:r>
              <a:rPr lang="en-US" dirty="0" smtClean="0">
                <a:solidFill>
                  <a:schemeClr val="tx2"/>
                </a:solidFill>
              </a:rPr>
              <a:t> commences with the taxpayer</a:t>
            </a:r>
          </a:p>
          <a:p>
            <a:pPr marL="411480" lvl="1" indent="0">
              <a:spcBef>
                <a:spcPts val="1200"/>
              </a:spcBef>
              <a:buNone/>
            </a:pPr>
            <a:r>
              <a:rPr lang="en-US" dirty="0">
                <a:solidFill>
                  <a:schemeClr val="tx2"/>
                </a:solidFill>
              </a:rPr>
              <a:t>	</a:t>
            </a:r>
            <a:r>
              <a:rPr lang="en-US" dirty="0" smtClean="0">
                <a:solidFill>
                  <a:schemeClr val="tx2"/>
                </a:solidFill>
              </a:rPr>
              <a:t>		OR</a:t>
            </a:r>
          </a:p>
          <a:p>
            <a:pPr>
              <a:spcBef>
                <a:spcPts val="1200"/>
              </a:spcBef>
            </a:pPr>
            <a:r>
              <a:rPr lang="en-US" dirty="0" smtClean="0">
                <a:solidFill>
                  <a:schemeClr val="tx2"/>
                </a:solidFill>
              </a:rPr>
              <a:t>Taxpayer substantially improves the property during 30-months after acquisition</a:t>
            </a:r>
          </a:p>
          <a:p>
            <a:pPr lvl="2">
              <a:buFontTx/>
              <a:buChar char="-"/>
            </a:pPr>
            <a:r>
              <a:rPr lang="en-US" sz="2400" dirty="0" smtClean="0">
                <a:solidFill>
                  <a:schemeClr val="tx2"/>
                </a:solidFill>
              </a:rPr>
              <a:t>Double Basis in Improvement</a:t>
            </a:r>
          </a:p>
        </p:txBody>
      </p:sp>
      <p:sp>
        <p:nvSpPr>
          <p:cNvPr id="4" name="Slide Number Placeholder 3"/>
          <p:cNvSpPr>
            <a:spLocks noGrp="1"/>
          </p:cNvSpPr>
          <p:nvPr>
            <p:ph type="sldNum" sz="quarter" idx="12"/>
          </p:nvPr>
        </p:nvSpPr>
        <p:spPr/>
        <p:txBody>
          <a:bodyPr/>
          <a:lstStyle/>
          <a:p>
            <a:fld id="{8C90026E-4AE1-4E5B-9108-8B4CEFAD5FAD}" type="slidenum">
              <a:rPr lang="en-US" smtClean="0"/>
              <a:t>23</a:t>
            </a:fld>
            <a:endParaRPr lang="en-US"/>
          </a:p>
        </p:txBody>
      </p:sp>
    </p:spTree>
    <p:extLst>
      <p:ext uri="{BB962C8B-B14F-4D97-AF65-F5344CB8AC3E}">
        <p14:creationId xmlns:p14="http://schemas.microsoft.com/office/powerpoint/2010/main" val="31591252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153400" cy="1143000"/>
          </a:xfrm>
        </p:spPr>
        <p:txBody>
          <a:bodyPr/>
          <a:lstStyle/>
          <a:p>
            <a:r>
              <a:rPr lang="en-US" sz="4000" b="1" smtClean="0">
                <a:solidFill>
                  <a:srgbClr val="002060"/>
                </a:solidFill>
              </a:rPr>
              <a:t>Proposed Regulations – 10.19.18</a:t>
            </a:r>
            <a:endParaRPr lang="en-US" sz="4000" b="1">
              <a:solidFill>
                <a:srgbClr val="002060"/>
              </a:solidFill>
            </a:endParaRPr>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solidFill>
                  <a:schemeClr val="tx2"/>
                </a:solidFill>
              </a:rPr>
              <a:t>Clarifies the “substantially </a:t>
            </a:r>
            <a:r>
              <a:rPr lang="en-US" dirty="0">
                <a:solidFill>
                  <a:schemeClr val="tx2"/>
                </a:solidFill>
              </a:rPr>
              <a:t>all” threshold is satisfied if at least 70 percent of the tangible property owned or leased by the business is </a:t>
            </a:r>
            <a:r>
              <a:rPr lang="en-US" dirty="0" smtClean="0">
                <a:solidFill>
                  <a:schemeClr val="tx2"/>
                </a:solidFill>
              </a:rPr>
              <a:t>Qualified </a:t>
            </a:r>
            <a:r>
              <a:rPr lang="en-US" dirty="0">
                <a:solidFill>
                  <a:schemeClr val="tx2"/>
                </a:solidFill>
              </a:rPr>
              <a:t>O</a:t>
            </a:r>
            <a:r>
              <a:rPr lang="en-US" dirty="0" smtClean="0">
                <a:solidFill>
                  <a:schemeClr val="tx2"/>
                </a:solidFill>
              </a:rPr>
              <a:t>pportunity Zone Business Property</a:t>
            </a:r>
            <a:endParaRPr lang="en-US" dirty="0">
              <a:solidFill>
                <a:schemeClr val="tx2"/>
              </a:solidFill>
            </a:endParaRPr>
          </a:p>
          <a:p>
            <a:pPr>
              <a:spcBef>
                <a:spcPts val="1800"/>
              </a:spcBef>
            </a:pPr>
            <a:r>
              <a:rPr lang="en-US" dirty="0" smtClean="0">
                <a:solidFill>
                  <a:schemeClr val="tx2"/>
                </a:solidFill>
              </a:rPr>
              <a:t>Provides </a:t>
            </a:r>
            <a:r>
              <a:rPr lang="en-US" dirty="0" err="1" smtClean="0">
                <a:solidFill>
                  <a:schemeClr val="tx2"/>
                </a:solidFill>
              </a:rPr>
              <a:t>QOF</a:t>
            </a:r>
            <a:r>
              <a:rPr lang="en-US" dirty="0" smtClean="0">
                <a:solidFill>
                  <a:schemeClr val="tx2"/>
                </a:solidFill>
              </a:rPr>
              <a:t> </a:t>
            </a:r>
            <a:r>
              <a:rPr lang="en-US" dirty="0">
                <a:solidFill>
                  <a:schemeClr val="tx2"/>
                </a:solidFill>
              </a:rPr>
              <a:t>includes any entity that is treated as a corporation or partnership for federal income tax purposes, and thus limited liability companies </a:t>
            </a:r>
            <a:r>
              <a:rPr lang="en-US" dirty="0" smtClean="0">
                <a:solidFill>
                  <a:schemeClr val="tx2"/>
                </a:solidFill>
              </a:rPr>
              <a:t>may </a:t>
            </a:r>
            <a:r>
              <a:rPr lang="en-US" dirty="0">
                <a:solidFill>
                  <a:schemeClr val="tx2"/>
                </a:solidFill>
              </a:rPr>
              <a:t>qualify as a </a:t>
            </a:r>
            <a:r>
              <a:rPr lang="en-US" dirty="0" err="1" smtClean="0">
                <a:solidFill>
                  <a:schemeClr val="tx2"/>
                </a:solidFill>
              </a:rPr>
              <a:t>QOF</a:t>
            </a:r>
            <a:endParaRPr lang="en-US" dirty="0" smtClean="0">
              <a:solidFill>
                <a:schemeClr val="tx2"/>
              </a:solidFill>
            </a:endParaRPr>
          </a:p>
          <a:p>
            <a:pPr>
              <a:spcBef>
                <a:spcPts val="1800"/>
              </a:spcBef>
            </a:pPr>
            <a:r>
              <a:rPr lang="en-US" dirty="0">
                <a:solidFill>
                  <a:schemeClr val="tx2"/>
                </a:solidFill>
              </a:rPr>
              <a:t>Clarifies taxpayers </a:t>
            </a:r>
            <a:r>
              <a:rPr lang="en-US" dirty="0" smtClean="0">
                <a:solidFill>
                  <a:schemeClr val="tx2"/>
                </a:solidFill>
              </a:rPr>
              <a:t>may </a:t>
            </a:r>
            <a:r>
              <a:rPr lang="en-US" dirty="0">
                <a:solidFill>
                  <a:schemeClr val="tx2"/>
                </a:solidFill>
              </a:rPr>
              <a:t>make the basis step-up election </a:t>
            </a:r>
            <a:r>
              <a:rPr lang="en-US" dirty="0" smtClean="0">
                <a:solidFill>
                  <a:schemeClr val="tx2"/>
                </a:solidFill>
              </a:rPr>
              <a:t>after </a:t>
            </a:r>
            <a:r>
              <a:rPr lang="en-US" dirty="0">
                <a:solidFill>
                  <a:schemeClr val="tx2"/>
                </a:solidFill>
              </a:rPr>
              <a:t>a qualified opportunity zone designation </a:t>
            </a:r>
            <a:r>
              <a:rPr lang="en-US" dirty="0" smtClean="0">
                <a:solidFill>
                  <a:schemeClr val="tx2"/>
                </a:solidFill>
              </a:rPr>
              <a:t>expires, until </a:t>
            </a:r>
            <a:r>
              <a:rPr lang="en-US" dirty="0">
                <a:solidFill>
                  <a:schemeClr val="tx2"/>
                </a:solidFill>
              </a:rPr>
              <a:t>December 31, </a:t>
            </a:r>
            <a:r>
              <a:rPr lang="en-US" dirty="0" smtClean="0">
                <a:solidFill>
                  <a:schemeClr val="tx2"/>
                </a:solidFill>
              </a:rPr>
              <a:t>2047</a:t>
            </a:r>
          </a:p>
          <a:p>
            <a:pPr>
              <a:spcBef>
                <a:spcPts val="1800"/>
              </a:spcBef>
            </a:pPr>
            <a:r>
              <a:rPr lang="en-US" dirty="0" smtClean="0">
                <a:solidFill>
                  <a:schemeClr val="tx2"/>
                </a:solidFill>
              </a:rPr>
              <a:t>Addresses illusory concerns raised by early commentators regarding December 31, 2028 Sunset liberally for taxpayer</a:t>
            </a:r>
          </a:p>
          <a:p>
            <a:pPr marL="114300" indent="0">
              <a:buNone/>
            </a:pPr>
            <a:r>
              <a:rPr lang="en-US" dirty="0">
                <a:solidFill>
                  <a:schemeClr val="tx2"/>
                </a:solidFill>
              </a:rPr>
              <a:t> </a:t>
            </a:r>
            <a:r>
              <a:rPr lang="en-US" dirty="0" smtClean="0">
                <a:solidFill>
                  <a:schemeClr val="tx2"/>
                </a:solidFill>
              </a:rPr>
              <a:t>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24</a:t>
            </a:fld>
            <a:endParaRPr lang="en-US"/>
          </a:p>
        </p:txBody>
      </p:sp>
    </p:spTree>
    <p:extLst>
      <p:ext uri="{BB962C8B-B14F-4D97-AF65-F5344CB8AC3E}">
        <p14:creationId xmlns:p14="http://schemas.microsoft.com/office/powerpoint/2010/main" val="19679381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sz="4000" b="1" smtClean="0">
                <a:solidFill>
                  <a:srgbClr val="002060"/>
                </a:solidFill>
              </a:rPr>
              <a:t>Revenue Ruling 2018-29 – 10.19.18</a:t>
            </a:r>
            <a:endParaRPr lang="en-US" sz="4000"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Addresses investments in buildings and land</a:t>
            </a:r>
          </a:p>
          <a:p>
            <a:r>
              <a:rPr lang="en-US" dirty="0" smtClean="0">
                <a:solidFill>
                  <a:schemeClr val="tx2"/>
                </a:solidFill>
              </a:rPr>
              <a:t>Clarifies Qualified Opportunity Zone Business Property is tangible property used in a trade or businesses</a:t>
            </a:r>
          </a:p>
          <a:p>
            <a:r>
              <a:rPr lang="en-US" dirty="0" smtClean="0">
                <a:solidFill>
                  <a:schemeClr val="tx2"/>
                </a:solidFill>
              </a:rPr>
              <a:t>Clarifies the “original use” requirement.</a:t>
            </a:r>
          </a:p>
          <a:p>
            <a:r>
              <a:rPr lang="en-US" dirty="0" smtClean="0">
                <a:solidFill>
                  <a:schemeClr val="tx2"/>
                </a:solidFill>
              </a:rPr>
              <a:t>Consistent with the intent of the legislation, a building located on land within an OZ is substantially improved if, during any 30-month period beginning after the date of acquisition of the building, additions to the basis in the building exceed an amount equal to the taxpayer’s adjusted basis of the building at the beginning of the period</a:t>
            </a:r>
          </a:p>
          <a:p>
            <a:r>
              <a:rPr lang="en-US" dirty="0" smtClean="0">
                <a:solidFill>
                  <a:schemeClr val="tx2"/>
                </a:solidFill>
              </a:rPr>
              <a:t>The cost of the land is </a:t>
            </a:r>
            <a:r>
              <a:rPr lang="en-US" i="1" dirty="0" smtClean="0">
                <a:solidFill>
                  <a:schemeClr val="tx2"/>
                </a:solidFill>
              </a:rPr>
              <a:t>not</a:t>
            </a:r>
            <a:r>
              <a:rPr lang="en-US" dirty="0" smtClean="0">
                <a:solidFill>
                  <a:schemeClr val="tx2"/>
                </a:solidFill>
              </a:rPr>
              <a:t> included in the taxpayer’s adjusted basis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25</a:t>
            </a:fld>
            <a:endParaRPr lang="en-US"/>
          </a:p>
        </p:txBody>
      </p:sp>
    </p:spTree>
    <p:extLst>
      <p:ext uri="{BB962C8B-B14F-4D97-AF65-F5344CB8AC3E}">
        <p14:creationId xmlns:p14="http://schemas.microsoft.com/office/powerpoint/2010/main" val="40663555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What’s Next</a:t>
            </a:r>
            <a:endParaRPr lang="en-US" b="1"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Many Unanswered Questions</a:t>
            </a:r>
            <a:endParaRPr lang="en-US" dirty="0">
              <a:solidFill>
                <a:schemeClr val="tx2"/>
              </a:solidFill>
            </a:endParaRPr>
          </a:p>
          <a:p>
            <a:pPr>
              <a:lnSpc>
                <a:spcPct val="150000"/>
              </a:lnSpc>
            </a:pPr>
            <a:r>
              <a:rPr lang="en-US" dirty="0" smtClean="0">
                <a:solidFill>
                  <a:schemeClr val="tx2"/>
                </a:solidFill>
              </a:rPr>
              <a:t>Selected Open Issues</a:t>
            </a:r>
          </a:p>
          <a:p>
            <a:pPr lvl="1">
              <a:lnSpc>
                <a:spcPct val="150000"/>
              </a:lnSpc>
            </a:pPr>
            <a:r>
              <a:rPr lang="en-US" dirty="0" smtClean="0">
                <a:solidFill>
                  <a:schemeClr val="tx2"/>
                </a:solidFill>
              </a:rPr>
              <a:t>Initial 180 day rule – Safe Harbor Post Regulations</a:t>
            </a:r>
          </a:p>
          <a:p>
            <a:pPr lvl="1"/>
            <a:r>
              <a:rPr lang="en-US" dirty="0" smtClean="0">
                <a:solidFill>
                  <a:schemeClr val="tx2"/>
                </a:solidFill>
              </a:rPr>
              <a:t>Clarification of “original use”</a:t>
            </a:r>
          </a:p>
          <a:p>
            <a:pPr lvl="1"/>
            <a:r>
              <a:rPr lang="en-US" dirty="0" smtClean="0">
                <a:solidFill>
                  <a:schemeClr val="tx2"/>
                </a:solidFill>
              </a:rPr>
              <a:t>Further clarification of “substantial improvement,” and “substantially all” </a:t>
            </a:r>
          </a:p>
          <a:p>
            <a:pPr lvl="1"/>
            <a:r>
              <a:rPr lang="en-US" dirty="0" smtClean="0">
                <a:solidFill>
                  <a:schemeClr val="tx2"/>
                </a:solidFill>
              </a:rPr>
              <a:t>Form and instructions for deferral elections</a:t>
            </a:r>
          </a:p>
          <a:p>
            <a:pPr lvl="1"/>
            <a:r>
              <a:rPr lang="en-US" dirty="0" smtClean="0">
                <a:solidFill>
                  <a:schemeClr val="tx2"/>
                </a:solidFill>
              </a:rPr>
              <a:t>90% asset test penalties</a:t>
            </a:r>
          </a:p>
          <a:p>
            <a:pPr lvl="1"/>
            <a:r>
              <a:rPr lang="en-US" dirty="0" smtClean="0">
                <a:solidFill>
                  <a:schemeClr val="tx2"/>
                </a:solidFill>
              </a:rPr>
              <a:t>Address reasonable time for reinvestment</a:t>
            </a:r>
          </a:p>
          <a:p>
            <a:pPr>
              <a:lnSpc>
                <a:spcPct val="160000"/>
              </a:lnSpc>
            </a:pPr>
            <a:r>
              <a:rPr lang="en-US" dirty="0" smtClean="0">
                <a:solidFill>
                  <a:schemeClr val="tx2"/>
                </a:solidFill>
              </a:rPr>
              <a:t>Additional Proposed Regulations were expected January 2019</a:t>
            </a:r>
          </a:p>
          <a:p>
            <a:pPr>
              <a:lnSpc>
                <a:spcPct val="150000"/>
              </a:lnSpc>
            </a:pPr>
            <a:r>
              <a:rPr lang="en-US" dirty="0" smtClean="0">
                <a:solidFill>
                  <a:schemeClr val="tx2"/>
                </a:solidFill>
              </a:rPr>
              <a:t>Delayed Due to Government Shutdown</a:t>
            </a:r>
            <a:endParaRPr lang="en-US" dirty="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8C90026E-4AE1-4E5B-9108-8B4CEFAD5FAD}" type="slidenum">
              <a:rPr lang="en-US" smtClean="0"/>
              <a:t>26</a:t>
            </a:fld>
            <a:endParaRPr lang="en-US"/>
          </a:p>
        </p:txBody>
      </p:sp>
    </p:spTree>
    <p:extLst>
      <p:ext uri="{BB962C8B-B14F-4D97-AF65-F5344CB8AC3E}">
        <p14:creationId xmlns:p14="http://schemas.microsoft.com/office/powerpoint/2010/main" val="22619691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153400" cy="1143000"/>
          </a:xfrm>
        </p:spPr>
        <p:txBody>
          <a:bodyPr/>
          <a:lstStyle/>
          <a:p>
            <a:r>
              <a:rPr lang="en-US" sz="4100" b="1" smtClean="0">
                <a:solidFill>
                  <a:srgbClr val="002060"/>
                </a:solidFill>
              </a:rPr>
              <a:t>Florida Bar Tax Section Comments:</a:t>
            </a:r>
            <a:endParaRPr lang="en-US" sz="4100" b="1">
              <a:solidFill>
                <a:srgbClr val="002060"/>
              </a:solidFill>
            </a:endParaRPr>
          </a:p>
        </p:txBody>
      </p:sp>
      <p:sp>
        <p:nvSpPr>
          <p:cNvPr id="3" name="Content Placeholder 2"/>
          <p:cNvSpPr>
            <a:spLocks noGrp="1"/>
          </p:cNvSpPr>
          <p:nvPr>
            <p:ph idx="1"/>
          </p:nvPr>
        </p:nvSpPr>
        <p:spPr>
          <a:xfrm>
            <a:off x="76200" y="1600200"/>
            <a:ext cx="8229600" cy="4800600"/>
          </a:xfrm>
        </p:spPr>
        <p:txBody>
          <a:bodyPr>
            <a:noAutofit/>
          </a:bodyPr>
          <a:lstStyle/>
          <a:p>
            <a:pPr lvl="1"/>
            <a:r>
              <a:rPr lang="en-US" sz="2800" smtClean="0">
                <a:solidFill>
                  <a:schemeClr val="tx2"/>
                </a:solidFill>
              </a:rPr>
              <a:t>1)  Original use of Building Commences with C.O.</a:t>
            </a:r>
          </a:p>
          <a:p>
            <a:pPr lvl="1"/>
            <a:r>
              <a:rPr lang="en-US" sz="2800" smtClean="0">
                <a:solidFill>
                  <a:schemeClr val="tx2"/>
                </a:solidFill>
              </a:rPr>
              <a:t>2)  Will non-brick &amp; mortar improvements qualify 	   for original use and substantial improvement</a:t>
            </a:r>
          </a:p>
          <a:p>
            <a:pPr lvl="1"/>
            <a:r>
              <a:rPr lang="en-US" sz="2800" smtClean="0">
                <a:solidFill>
                  <a:schemeClr val="tx2"/>
                </a:solidFill>
              </a:rPr>
              <a:t>3)  Leased Property – Distinguish between 	    	  Operational Lease and Long Term/Ground 	 	  Leases</a:t>
            </a:r>
          </a:p>
          <a:p>
            <a:pPr lvl="1"/>
            <a:r>
              <a:rPr lang="en-US" sz="2800" smtClean="0">
                <a:solidFill>
                  <a:schemeClr val="tx2"/>
                </a:solidFill>
              </a:rPr>
              <a:t>4)  Tacking of Holding Period</a:t>
            </a:r>
          </a:p>
          <a:p>
            <a:pPr lvl="1"/>
            <a:r>
              <a:rPr lang="en-US" sz="2800" smtClean="0">
                <a:solidFill>
                  <a:schemeClr val="tx2"/>
                </a:solidFill>
              </a:rPr>
              <a:t>5)  How can Non-U.S. Persons Participate?</a:t>
            </a:r>
          </a:p>
          <a:p>
            <a:pPr marL="114300" indent="0">
              <a:buNone/>
            </a:pPr>
            <a:endParaRPr lang="en-US" sz="2800" smtClean="0"/>
          </a:p>
          <a:p>
            <a:endParaRPr lang="en-US" sz="2800"/>
          </a:p>
        </p:txBody>
      </p:sp>
      <p:sp>
        <p:nvSpPr>
          <p:cNvPr id="4" name="Slide Number Placeholder 3"/>
          <p:cNvSpPr>
            <a:spLocks noGrp="1"/>
          </p:cNvSpPr>
          <p:nvPr>
            <p:ph type="sldNum" sz="quarter" idx="12"/>
          </p:nvPr>
        </p:nvSpPr>
        <p:spPr/>
        <p:txBody>
          <a:bodyPr/>
          <a:lstStyle/>
          <a:p>
            <a:fld id="{8C90026E-4AE1-4E5B-9108-8B4CEFAD5FAD}" type="slidenum">
              <a:rPr lang="en-US" smtClean="0"/>
              <a:t>27</a:t>
            </a:fld>
            <a:endParaRPr lang="en-US"/>
          </a:p>
        </p:txBody>
      </p:sp>
    </p:spTree>
    <p:extLst>
      <p:ext uri="{BB962C8B-B14F-4D97-AF65-F5344CB8AC3E}">
        <p14:creationId xmlns:p14="http://schemas.microsoft.com/office/powerpoint/2010/main" val="28284514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002060"/>
                </a:solidFill>
              </a:rPr>
              <a:t>Questions?</a:t>
            </a:r>
            <a:endParaRPr lang="en-US" sz="5400" b="1" dirty="0">
              <a:solidFill>
                <a:srgbClr val="002060"/>
              </a:solidFill>
            </a:endParaRPr>
          </a:p>
        </p:txBody>
      </p:sp>
      <p:sp>
        <p:nvSpPr>
          <p:cNvPr id="3" name="Content Placeholder 2"/>
          <p:cNvSpPr>
            <a:spLocks noGrp="1"/>
          </p:cNvSpPr>
          <p:nvPr>
            <p:ph idx="1"/>
          </p:nvPr>
        </p:nvSpPr>
        <p:spPr>
          <a:xfrm>
            <a:off x="457199" y="3581400"/>
            <a:ext cx="6248401" cy="2514601"/>
          </a:xfrm>
        </p:spPr>
        <p:txBody>
          <a:bodyPr>
            <a:normAutofit fontScale="25000" lnSpcReduction="20000"/>
          </a:bodyPr>
          <a:lstStyle/>
          <a:p>
            <a:pPr marL="0" indent="0">
              <a:spcBef>
                <a:spcPct val="0"/>
              </a:spcBef>
              <a:buNone/>
              <a:tabLst>
                <a:tab pos="1376363" algn="l"/>
              </a:tabLst>
            </a:pPr>
            <a:r>
              <a:rPr lang="en-US" sz="8000" dirty="0" smtClean="0">
                <a:solidFill>
                  <a:schemeClr val="tx2"/>
                </a:solidFill>
              </a:rPr>
              <a:t>Stephen </a:t>
            </a:r>
            <a:r>
              <a:rPr lang="en-US" sz="8000" dirty="0" smtClean="0">
                <a:solidFill>
                  <a:schemeClr val="tx2"/>
                </a:solidFill>
              </a:rPr>
              <a:t>R. Looney, </a:t>
            </a:r>
            <a:r>
              <a:rPr lang="en-US" sz="8000" dirty="0" smtClean="0">
                <a:solidFill>
                  <a:schemeClr val="tx2"/>
                </a:solidFill>
              </a:rPr>
              <a:t>Esq.</a:t>
            </a:r>
          </a:p>
          <a:p>
            <a:pPr marL="0" indent="0">
              <a:spcBef>
                <a:spcPct val="0"/>
              </a:spcBef>
              <a:buNone/>
              <a:tabLst>
                <a:tab pos="1376363" algn="l"/>
              </a:tabLst>
            </a:pPr>
            <a:r>
              <a:rPr lang="en-US" sz="8000" b="1" dirty="0" smtClean="0">
                <a:solidFill>
                  <a:schemeClr val="tx2"/>
                </a:solidFill>
              </a:rPr>
              <a:t>Slooney@deanmead.com     </a:t>
            </a:r>
            <a:r>
              <a:rPr lang="en-US" sz="8000" b="1" dirty="0">
                <a:solidFill>
                  <a:schemeClr val="tx2"/>
                </a:solidFill>
              </a:rPr>
              <a:t>(407) 428-5238</a:t>
            </a:r>
          </a:p>
          <a:p>
            <a:pPr marL="0" indent="0">
              <a:spcBef>
                <a:spcPct val="0"/>
              </a:spcBef>
              <a:buNone/>
            </a:pPr>
            <a:endParaRPr lang="en-US" sz="8000" dirty="0" smtClean="0">
              <a:solidFill>
                <a:schemeClr val="tx2"/>
              </a:solidFill>
            </a:endParaRPr>
          </a:p>
          <a:p>
            <a:pPr marL="0" indent="0">
              <a:spcBef>
                <a:spcPct val="0"/>
              </a:spcBef>
              <a:buNone/>
            </a:pPr>
            <a:r>
              <a:rPr lang="en-US" sz="8000" dirty="0" smtClean="0">
                <a:solidFill>
                  <a:schemeClr val="tx2"/>
                </a:solidFill>
              </a:rPr>
              <a:t>Michael </a:t>
            </a:r>
            <a:r>
              <a:rPr lang="en-US" sz="8000" dirty="0" smtClean="0">
                <a:solidFill>
                  <a:schemeClr val="tx2"/>
                </a:solidFill>
              </a:rPr>
              <a:t>D. Minton, Esq</a:t>
            </a:r>
            <a:r>
              <a:rPr lang="en-US" sz="8000" dirty="0" smtClean="0">
                <a:solidFill>
                  <a:schemeClr val="tx2"/>
                </a:solidFill>
              </a:rPr>
              <a:t>.</a:t>
            </a:r>
          </a:p>
          <a:p>
            <a:pPr marL="0" indent="0">
              <a:spcBef>
                <a:spcPct val="0"/>
              </a:spcBef>
              <a:buNone/>
            </a:pPr>
            <a:r>
              <a:rPr lang="en-US" sz="8000" b="1" dirty="0">
                <a:solidFill>
                  <a:schemeClr val="tx2"/>
                </a:solidFill>
              </a:rPr>
              <a:t>mminton@deanmead.com   (772) 464-7700</a:t>
            </a:r>
          </a:p>
          <a:p>
            <a:pPr marL="0" indent="0">
              <a:spcBef>
                <a:spcPct val="0"/>
              </a:spcBef>
              <a:buNone/>
            </a:pPr>
            <a:r>
              <a:rPr lang="en-US" sz="8000" dirty="0" smtClean="0">
                <a:solidFill>
                  <a:schemeClr val="tx2"/>
                </a:solidFill>
              </a:rPr>
              <a:t>		</a:t>
            </a:r>
            <a:endParaRPr lang="en-US" sz="8000" dirty="0">
              <a:solidFill>
                <a:schemeClr val="tx2"/>
              </a:solidFill>
            </a:endParaRPr>
          </a:p>
          <a:p>
            <a:pPr marL="0" indent="0">
              <a:spcBef>
                <a:spcPct val="0"/>
              </a:spcBef>
              <a:buNone/>
            </a:pPr>
            <a:r>
              <a:rPr lang="en-US" sz="7200" dirty="0" smtClean="0">
                <a:solidFill>
                  <a:schemeClr val="tx2"/>
                </a:solidFill>
              </a:rPr>
              <a:t>Dean</a:t>
            </a:r>
            <a:r>
              <a:rPr lang="en-US" sz="7200" dirty="0" smtClean="0">
                <a:solidFill>
                  <a:schemeClr val="tx2"/>
                </a:solidFill>
              </a:rPr>
              <a:t>, Mead, Egerton, Bloodworth</a:t>
            </a:r>
            <a:r>
              <a:rPr lang="en-US" sz="7200" dirty="0">
                <a:solidFill>
                  <a:schemeClr val="tx2"/>
                </a:solidFill>
              </a:rPr>
              <a:t>, Capouano &amp; Bozarth, </a:t>
            </a:r>
            <a:r>
              <a:rPr lang="en-US" sz="7200" dirty="0" smtClean="0">
                <a:solidFill>
                  <a:schemeClr val="tx2"/>
                </a:solidFill>
              </a:rPr>
              <a:t>P.A</a:t>
            </a:r>
            <a:r>
              <a:rPr lang="en-US" sz="7200" dirty="0" smtClean="0">
                <a:solidFill>
                  <a:schemeClr val="tx2"/>
                </a:solidFill>
              </a:rPr>
              <a:t>.</a:t>
            </a:r>
          </a:p>
          <a:p>
            <a:pPr marL="0" indent="0">
              <a:spcBef>
                <a:spcPct val="0"/>
              </a:spcBef>
              <a:buNone/>
            </a:pPr>
            <a:r>
              <a:rPr lang="en-US" sz="7200" dirty="0" smtClean="0">
                <a:solidFill>
                  <a:schemeClr val="tx2"/>
                </a:solidFill>
              </a:rPr>
              <a:t>420 </a:t>
            </a:r>
            <a:r>
              <a:rPr lang="en-US" sz="7200" dirty="0" smtClean="0">
                <a:solidFill>
                  <a:schemeClr val="tx2"/>
                </a:solidFill>
              </a:rPr>
              <a:t>S. Orange Avenue, </a:t>
            </a:r>
            <a:r>
              <a:rPr lang="en-US" sz="7200" dirty="0" smtClean="0">
                <a:solidFill>
                  <a:schemeClr val="tx2"/>
                </a:solidFill>
              </a:rPr>
              <a:t>Suite 700</a:t>
            </a:r>
          </a:p>
          <a:p>
            <a:pPr marL="0" indent="0">
              <a:spcBef>
                <a:spcPct val="0"/>
              </a:spcBef>
              <a:buNone/>
            </a:pPr>
            <a:r>
              <a:rPr lang="en-US" sz="7200" dirty="0" smtClean="0">
                <a:solidFill>
                  <a:schemeClr val="tx2"/>
                </a:solidFill>
              </a:rPr>
              <a:t>Orlando, Florida  32801</a:t>
            </a:r>
          </a:p>
          <a:p>
            <a:pPr marL="0" indent="0">
              <a:spcBef>
                <a:spcPct val="0"/>
              </a:spcBef>
              <a:buNone/>
            </a:pPr>
            <a:r>
              <a:rPr lang="en-US" sz="8000" dirty="0" smtClean="0">
                <a:solidFill>
                  <a:schemeClr val="tx2"/>
                </a:solidFill>
              </a:rPr>
              <a:t>	             </a:t>
            </a:r>
            <a:r>
              <a:rPr lang="en-US" sz="1800" b="1" dirty="0" smtClean="0">
                <a:solidFill>
                  <a:schemeClr val="tx2"/>
                </a:solidFill>
              </a:rPr>
              <a:t>	</a:t>
            </a:r>
            <a:endParaRPr lang="en-US" sz="1800" b="1" dirty="0">
              <a:solidFill>
                <a:schemeClr val="tx2"/>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28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1574321"/>
            <a:ext cx="3810000" cy="183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486399"/>
            <a:ext cx="1371600" cy="908685"/>
          </a:xfrm>
          <a:prstGeom prst="rect">
            <a:avLst/>
          </a:prstGeom>
        </p:spPr>
      </p:pic>
    </p:spTree>
    <p:extLst>
      <p:ext uri="{BB962C8B-B14F-4D97-AF65-F5344CB8AC3E}">
        <p14:creationId xmlns:p14="http://schemas.microsoft.com/office/powerpoint/2010/main" val="29466177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060"/>
                </a:solidFill>
              </a:rPr>
              <a:t>Opportunity Zones</a:t>
            </a:r>
            <a:endParaRPr lang="en-US" b="1">
              <a:solidFill>
                <a:srgbClr val="002060"/>
              </a:solidFill>
            </a:endParaRPr>
          </a:p>
        </p:txBody>
      </p:sp>
      <p:sp>
        <p:nvSpPr>
          <p:cNvPr id="3" name="Content Placeholder 2"/>
          <p:cNvSpPr>
            <a:spLocks noGrp="1"/>
          </p:cNvSpPr>
          <p:nvPr>
            <p:ph idx="1"/>
          </p:nvPr>
        </p:nvSpPr>
        <p:spPr>
          <a:xfrm>
            <a:off x="457200" y="1295400"/>
            <a:ext cx="7620000" cy="5105400"/>
          </a:xfrm>
        </p:spPr>
        <p:txBody>
          <a:bodyPr>
            <a:normAutofit/>
          </a:bodyPr>
          <a:lstStyle/>
          <a:p>
            <a:r>
              <a:rPr lang="en-US" dirty="0" smtClean="0">
                <a:solidFill>
                  <a:schemeClr val="tx2"/>
                </a:solidFill>
              </a:rPr>
              <a:t>Overview</a:t>
            </a:r>
          </a:p>
          <a:p>
            <a:pPr lvl="1"/>
            <a:r>
              <a:rPr lang="en-US" dirty="0" smtClean="0">
                <a:solidFill>
                  <a:schemeClr val="tx2"/>
                </a:solidFill>
              </a:rPr>
              <a:t>Tax Cuts &amp; Jobs Act</a:t>
            </a:r>
          </a:p>
          <a:p>
            <a:pPr lvl="1"/>
            <a:r>
              <a:rPr lang="en-US" dirty="0" smtClean="0">
                <a:solidFill>
                  <a:schemeClr val="tx2"/>
                </a:solidFill>
              </a:rPr>
              <a:t>Designated Opportunity Zones</a:t>
            </a:r>
            <a:endParaRPr lang="en-US" dirty="0">
              <a:solidFill>
                <a:schemeClr val="tx2"/>
              </a:solidFill>
            </a:endParaRPr>
          </a:p>
          <a:p>
            <a:pPr lvl="1"/>
            <a:r>
              <a:rPr lang="en-US" dirty="0" smtClean="0">
                <a:solidFill>
                  <a:schemeClr val="tx2"/>
                </a:solidFill>
              </a:rPr>
              <a:t>Florida’s Designated Opportunity Zones</a:t>
            </a:r>
          </a:p>
          <a:p>
            <a:pPr lvl="1"/>
            <a:r>
              <a:rPr lang="en-US" dirty="0" smtClean="0">
                <a:solidFill>
                  <a:schemeClr val="tx2"/>
                </a:solidFill>
              </a:rPr>
              <a:t>Cumulative Benefits to Investing</a:t>
            </a:r>
          </a:p>
          <a:p>
            <a:r>
              <a:rPr lang="en-US" dirty="0" smtClean="0">
                <a:solidFill>
                  <a:schemeClr val="tx2"/>
                </a:solidFill>
              </a:rPr>
              <a:t>October 19</a:t>
            </a:r>
            <a:r>
              <a:rPr lang="en-US" baseline="30000" dirty="0" smtClean="0">
                <a:solidFill>
                  <a:schemeClr val="tx2"/>
                </a:solidFill>
              </a:rPr>
              <a:t>th</a:t>
            </a:r>
            <a:r>
              <a:rPr lang="en-US" dirty="0" smtClean="0">
                <a:solidFill>
                  <a:schemeClr val="tx2"/>
                </a:solidFill>
              </a:rPr>
              <a:t> Proposed Regulations</a:t>
            </a:r>
          </a:p>
          <a:p>
            <a:pPr lvl="1"/>
            <a:r>
              <a:rPr lang="en-US" dirty="0" smtClean="0">
                <a:solidFill>
                  <a:schemeClr val="tx2"/>
                </a:solidFill>
              </a:rPr>
              <a:t>Forms</a:t>
            </a:r>
          </a:p>
          <a:p>
            <a:pPr lvl="1"/>
            <a:r>
              <a:rPr lang="en-US" dirty="0" smtClean="0">
                <a:solidFill>
                  <a:schemeClr val="tx2"/>
                </a:solidFill>
              </a:rPr>
              <a:t>Issues Addressed</a:t>
            </a:r>
          </a:p>
          <a:p>
            <a:pPr lvl="1"/>
            <a:r>
              <a:rPr lang="en-US" dirty="0" smtClean="0">
                <a:solidFill>
                  <a:schemeClr val="tx2"/>
                </a:solidFill>
              </a:rPr>
              <a:t>May be relied on by taxpayers</a:t>
            </a:r>
          </a:p>
          <a:p>
            <a:r>
              <a:rPr lang="en-US" dirty="0" smtClean="0">
                <a:solidFill>
                  <a:schemeClr val="tx2"/>
                </a:solidFill>
              </a:rPr>
              <a:t>October 19</a:t>
            </a:r>
            <a:r>
              <a:rPr lang="en-US" baseline="30000" dirty="0" smtClean="0">
                <a:solidFill>
                  <a:schemeClr val="tx2"/>
                </a:solidFill>
              </a:rPr>
              <a:t>th</a:t>
            </a:r>
            <a:r>
              <a:rPr lang="en-US" dirty="0" smtClean="0">
                <a:solidFill>
                  <a:schemeClr val="tx2"/>
                </a:solidFill>
              </a:rPr>
              <a:t> Revenue Ruling 2018-29</a:t>
            </a:r>
          </a:p>
          <a:p>
            <a:r>
              <a:rPr lang="en-US" dirty="0" smtClean="0">
                <a:solidFill>
                  <a:schemeClr val="tx2"/>
                </a:solidFill>
              </a:rPr>
              <a:t>What’s next?</a:t>
            </a:r>
          </a:p>
          <a:p>
            <a:pPr lvl="1"/>
            <a:r>
              <a:rPr lang="en-US" dirty="0" smtClean="0">
                <a:solidFill>
                  <a:schemeClr val="tx2"/>
                </a:solidFill>
              </a:rPr>
              <a:t>Issues still Outstanding</a:t>
            </a:r>
          </a:p>
          <a:p>
            <a:pPr lvl="1"/>
            <a:r>
              <a:rPr lang="en-US" dirty="0" smtClean="0">
                <a:solidFill>
                  <a:schemeClr val="tx2"/>
                </a:solidFill>
              </a:rPr>
              <a:t>Second round of regulations?</a:t>
            </a:r>
          </a:p>
          <a:p>
            <a:pPr lvl="1"/>
            <a:endParaRPr lang="en-US" dirty="0">
              <a:solidFill>
                <a:schemeClr val="tx2"/>
              </a:solidFill>
            </a:endParaRP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C90026E-4AE1-4E5B-9108-8B4CEFAD5FAD}" type="slidenum">
              <a:rPr lang="en-US" smtClean="0"/>
              <a:t>3</a:t>
            </a:fld>
            <a:endParaRPr lang="en-US"/>
          </a:p>
        </p:txBody>
      </p:sp>
    </p:spTree>
    <p:extLst>
      <p:ext uri="{BB962C8B-B14F-4D97-AF65-F5344CB8AC3E}">
        <p14:creationId xmlns:p14="http://schemas.microsoft.com/office/powerpoint/2010/main" val="7228222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solidFill>
                  <a:srgbClr val="002060"/>
                </a:solidFill>
              </a:rPr>
              <a:t>52 million Americans (1 in 6) live </a:t>
            </a:r>
            <a:r>
              <a:rPr lang="en-US" sz="3200" b="1" smtClean="0">
                <a:solidFill>
                  <a:srgbClr val="002060"/>
                </a:solidFill>
              </a:rPr>
              <a:t>in </a:t>
            </a:r>
            <a:r>
              <a:rPr lang="en-US" sz="3200" b="1">
                <a:solidFill>
                  <a:srgbClr val="002060"/>
                </a:solidFill>
              </a:rPr>
              <a:t>economically distressed communities.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38091" y="2019068"/>
            <a:ext cx="6881815" cy="3718252"/>
          </a:xfrm>
          <a:prstGeom prst="rect">
            <a:avLst/>
          </a:prstGeom>
        </p:spPr>
      </p:pic>
      <p:grpSp>
        <p:nvGrpSpPr>
          <p:cNvPr id="5" name="Group 4"/>
          <p:cNvGrpSpPr/>
          <p:nvPr/>
        </p:nvGrpSpPr>
        <p:grpSpPr>
          <a:xfrm>
            <a:off x="304800" y="5454273"/>
            <a:ext cx="3581400" cy="894155"/>
            <a:chOff x="549164" y="3393728"/>
            <a:chExt cx="3085967" cy="752421"/>
          </a:xfrm>
        </p:grpSpPr>
        <p:sp>
          <p:nvSpPr>
            <p:cNvPr id="6" name="TextBox 5"/>
            <p:cNvSpPr txBox="1"/>
            <p:nvPr/>
          </p:nvSpPr>
          <p:spPr>
            <a:xfrm>
              <a:off x="549164" y="3861260"/>
              <a:ext cx="1041269" cy="284889"/>
            </a:xfrm>
            <a:prstGeom prst="rect">
              <a:avLst/>
            </a:prstGeom>
            <a:noFill/>
          </p:spPr>
          <p:txBody>
            <a:bodyPr wrap="square" rtlCol="0" anchor="ctr">
              <a:spAutoFit/>
            </a:bodyPr>
            <a:lstStyle/>
            <a:p>
              <a:pPr algn="ctr"/>
              <a:r>
                <a:rPr lang="en-US" sz="1600" b="1">
                  <a:solidFill>
                    <a:schemeClr val="bg2">
                      <a:lumMod val="10000"/>
                    </a:schemeClr>
                  </a:solidFill>
                  <a:cs typeface="GalaxiePolaris-Book"/>
                </a:rPr>
                <a:t>Prosperous</a:t>
              </a:r>
            </a:p>
          </p:txBody>
        </p:sp>
        <p:sp>
          <p:nvSpPr>
            <p:cNvPr id="7" name="TextBox 6"/>
            <p:cNvSpPr txBox="1"/>
            <p:nvPr/>
          </p:nvSpPr>
          <p:spPr>
            <a:xfrm>
              <a:off x="2574238" y="3861258"/>
              <a:ext cx="1060893" cy="284889"/>
            </a:xfrm>
            <a:prstGeom prst="rect">
              <a:avLst/>
            </a:prstGeom>
            <a:noFill/>
          </p:spPr>
          <p:txBody>
            <a:bodyPr wrap="square" rtlCol="0" anchor="ctr">
              <a:spAutoFit/>
            </a:bodyPr>
            <a:lstStyle/>
            <a:p>
              <a:pPr algn="ctr"/>
              <a:r>
                <a:rPr lang="en-US" sz="1600" b="1">
                  <a:solidFill>
                    <a:srgbClr val="070709"/>
                  </a:solidFill>
                  <a:cs typeface="GalaxiePolaris-Book"/>
                </a:rPr>
                <a:t>Distressed</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682" y="3393728"/>
              <a:ext cx="2176641" cy="476369"/>
            </a:xfrm>
            <a:prstGeom prst="rect">
              <a:avLst/>
            </a:prstGeom>
          </p:spPr>
        </p:pic>
      </p:grpSp>
      <p:sp>
        <p:nvSpPr>
          <p:cNvPr id="9" name="Rectangle 8"/>
          <p:cNvSpPr/>
          <p:nvPr/>
        </p:nvSpPr>
        <p:spPr>
          <a:xfrm>
            <a:off x="6172200" y="5148097"/>
            <a:ext cx="2133600" cy="1200329"/>
          </a:xfrm>
          <a:prstGeom prst="rect">
            <a:avLst/>
          </a:prstGeom>
        </p:spPr>
        <p:txBody>
          <a:bodyPr wrap="square">
            <a:spAutoFit/>
          </a:bodyPr>
          <a:lstStyle/>
          <a:p>
            <a:r>
              <a:rPr lang="en-US" b="1">
                <a:solidFill>
                  <a:schemeClr val="accent6">
                    <a:lumMod val="50000"/>
                  </a:schemeClr>
                </a:solidFill>
              </a:rPr>
              <a:t>Nearly </a:t>
            </a:r>
            <a:r>
              <a:rPr lang="en-US" b="1" smtClean="0">
                <a:solidFill>
                  <a:schemeClr val="accent6">
                    <a:lumMod val="50000"/>
                  </a:schemeClr>
                </a:solidFill>
              </a:rPr>
              <a:t>1.9M Floridians  </a:t>
            </a:r>
            <a:r>
              <a:rPr lang="en-US" b="1">
                <a:solidFill>
                  <a:schemeClr val="accent6">
                    <a:lumMod val="50000"/>
                  </a:schemeClr>
                </a:solidFill>
              </a:rPr>
              <a:t>live in economically distressed zip codes</a:t>
            </a:r>
            <a:r>
              <a:rPr lang="en-US">
                <a:solidFill>
                  <a:schemeClr val="tx1">
                    <a:lumMod val="65000"/>
                    <a:lumOff val="35000"/>
                  </a:schemeClr>
                </a:solidFill>
              </a:rPr>
              <a:t>.</a:t>
            </a:r>
          </a:p>
        </p:txBody>
      </p:sp>
      <p:sp>
        <p:nvSpPr>
          <p:cNvPr id="10" name="Rectangle 9"/>
          <p:cNvSpPr/>
          <p:nvPr/>
        </p:nvSpPr>
        <p:spPr>
          <a:xfrm>
            <a:off x="4114800" y="6365278"/>
            <a:ext cx="3352800" cy="215444"/>
          </a:xfrm>
          <a:prstGeom prst="rect">
            <a:avLst/>
          </a:prstGeom>
        </p:spPr>
        <p:txBody>
          <a:bodyPr wrap="square">
            <a:spAutoFit/>
          </a:bodyPr>
          <a:lstStyle/>
          <a:p>
            <a:pPr algn="ctr"/>
            <a:r>
              <a:rPr lang="en-US" sz="800" i="1">
                <a:latin typeface="Tiempos Text" panose="02020503060303060403" pitchFamily="18" charset="77"/>
              </a:rPr>
              <a:t>Source: EIG’s “Distressed Communities Index”</a:t>
            </a:r>
          </a:p>
        </p:txBody>
      </p:sp>
      <p:sp>
        <p:nvSpPr>
          <p:cNvPr id="12" name="Slide Number Placeholder 11"/>
          <p:cNvSpPr>
            <a:spLocks noGrp="1"/>
          </p:cNvSpPr>
          <p:nvPr>
            <p:ph type="sldNum" sz="quarter" idx="12"/>
          </p:nvPr>
        </p:nvSpPr>
        <p:spPr/>
        <p:txBody>
          <a:bodyPr/>
          <a:lstStyle/>
          <a:p>
            <a:fld id="{6940CDA7-3B5C-4634-A256-58ABB11983A4}" type="slidenum">
              <a:rPr lang="en-US" smtClean="0"/>
              <a:t>4</a:t>
            </a:fld>
            <a:endParaRPr lang="en-US"/>
          </a:p>
        </p:txBody>
      </p:sp>
    </p:spTree>
    <p:extLst>
      <p:ext uri="{BB962C8B-B14F-4D97-AF65-F5344CB8AC3E}">
        <p14:creationId xmlns:p14="http://schemas.microsoft.com/office/powerpoint/2010/main" val="31385645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060"/>
                </a:solidFill>
              </a:rPr>
              <a:t>Opportunity Zones	</a:t>
            </a:r>
            <a:endParaRPr lang="en-US"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On or before March 21, 2018, or April 22 with extension, the </a:t>
            </a:r>
            <a:r>
              <a:rPr lang="en-US" dirty="0">
                <a:solidFill>
                  <a:schemeClr val="tx2"/>
                </a:solidFill>
              </a:rPr>
              <a:t>chief executive officer of </a:t>
            </a:r>
            <a:r>
              <a:rPr lang="en-US" dirty="0" smtClean="0">
                <a:solidFill>
                  <a:schemeClr val="tx2"/>
                </a:solidFill>
              </a:rPr>
              <a:t>each state was allowed to designate low-income census tracts as Opportunity Zones</a:t>
            </a:r>
          </a:p>
          <a:p>
            <a:r>
              <a:rPr lang="en-US" dirty="0" smtClean="0">
                <a:solidFill>
                  <a:schemeClr val="tx2"/>
                </a:solidFill>
              </a:rPr>
              <a:t>The chief officer was allowed to designate up to 25% </a:t>
            </a:r>
            <a:r>
              <a:rPr lang="en-US" dirty="0">
                <a:solidFill>
                  <a:schemeClr val="tx2"/>
                </a:solidFill>
              </a:rPr>
              <a:t>of the number of low-income communities in </a:t>
            </a:r>
            <a:r>
              <a:rPr lang="en-US" dirty="0" smtClean="0">
                <a:solidFill>
                  <a:schemeClr val="tx2"/>
                </a:solidFill>
              </a:rPr>
              <a:t>the State</a:t>
            </a:r>
          </a:p>
          <a:p>
            <a:pPr lvl="1"/>
            <a:r>
              <a:rPr lang="en-US" dirty="0" smtClean="0">
                <a:solidFill>
                  <a:schemeClr val="tx2"/>
                </a:solidFill>
              </a:rPr>
              <a:t>If a state had less than 100 low-income tracts, the chief officer could designate up to 25 opportunity zones</a:t>
            </a:r>
          </a:p>
          <a:p>
            <a:r>
              <a:rPr lang="en-US" dirty="0" smtClean="0">
                <a:solidFill>
                  <a:schemeClr val="tx2"/>
                </a:solidFill>
              </a:rPr>
              <a:t>After timely designation, the Secretary of the Treasury had 30 days to approve each zone</a:t>
            </a:r>
          </a:p>
          <a:p>
            <a:r>
              <a:rPr lang="en-US" dirty="0" smtClean="0">
                <a:solidFill>
                  <a:schemeClr val="tx2"/>
                </a:solidFill>
              </a:rPr>
              <a:t>Designations have all been made by States and approved by the Secretary of the Treasury</a:t>
            </a:r>
          </a:p>
        </p:txBody>
      </p:sp>
      <p:sp>
        <p:nvSpPr>
          <p:cNvPr id="4" name="Slide Number Placeholder 3"/>
          <p:cNvSpPr>
            <a:spLocks noGrp="1"/>
          </p:cNvSpPr>
          <p:nvPr>
            <p:ph type="sldNum" sz="quarter" idx="12"/>
          </p:nvPr>
        </p:nvSpPr>
        <p:spPr/>
        <p:txBody>
          <a:bodyPr/>
          <a:lstStyle/>
          <a:p>
            <a:fld id="{8C90026E-4AE1-4E5B-9108-8B4CEFAD5FAD}" type="slidenum">
              <a:rPr lang="en-US" smtClean="0"/>
              <a:t>5</a:t>
            </a:fld>
            <a:endParaRPr lang="en-US"/>
          </a:p>
        </p:txBody>
      </p:sp>
    </p:spTree>
    <p:extLst>
      <p:ext uri="{BB962C8B-B14F-4D97-AF65-F5344CB8AC3E}">
        <p14:creationId xmlns:p14="http://schemas.microsoft.com/office/powerpoint/2010/main" val="33839430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060"/>
                </a:solidFill>
              </a:rPr>
              <a:t>Opportunity Zones	</a:t>
            </a:r>
            <a:endParaRPr lang="en-US"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Notice 2018-48 lists all of the population census tracks designated as Qualified Opportunity Zones:</a:t>
            </a:r>
          </a:p>
          <a:p>
            <a:pPr marL="114300" indent="0">
              <a:buNone/>
            </a:pPr>
            <a:r>
              <a:rPr lang="en-US" dirty="0" smtClean="0">
                <a:solidFill>
                  <a:schemeClr val="tx2"/>
                </a:solidFill>
              </a:rPr>
              <a:t>    </a:t>
            </a:r>
            <a:r>
              <a:rPr lang="en-US" u="sng" dirty="0">
                <a:solidFill>
                  <a:srgbClr val="002060"/>
                </a:solidFill>
              </a:rPr>
              <a:t>https://www.irs.gov/pub/irs-drop/n-18-48.pdf</a:t>
            </a:r>
            <a:r>
              <a:rPr lang="en-US" dirty="0" smtClean="0">
                <a:solidFill>
                  <a:schemeClr val="tx2"/>
                </a:solidFill>
              </a:rPr>
              <a:t> </a:t>
            </a:r>
          </a:p>
          <a:p>
            <a:pPr marL="114300" indent="0">
              <a:buNone/>
            </a:pPr>
            <a:endParaRPr lang="en-US" dirty="0" smtClean="0">
              <a:solidFill>
                <a:schemeClr val="tx2"/>
              </a:solidFill>
            </a:endParaRPr>
          </a:p>
          <a:p>
            <a:r>
              <a:rPr lang="en-US" dirty="0" smtClean="0">
                <a:solidFill>
                  <a:schemeClr val="tx2"/>
                </a:solidFill>
              </a:rPr>
              <a:t>Map of all </a:t>
            </a:r>
            <a:r>
              <a:rPr lang="en-US" dirty="0" err="1" smtClean="0">
                <a:solidFill>
                  <a:schemeClr val="tx2"/>
                </a:solidFill>
              </a:rPr>
              <a:t>QOZs</a:t>
            </a:r>
            <a:r>
              <a:rPr lang="en-US" dirty="0" smtClean="0">
                <a:solidFill>
                  <a:schemeClr val="tx2"/>
                </a:solidFill>
              </a:rPr>
              <a:t>:      </a:t>
            </a:r>
            <a:r>
              <a:rPr lang="en-US" sz="1800" u="sng" dirty="0" smtClean="0">
                <a:solidFill>
                  <a:srgbClr val="002060"/>
                </a:solidFill>
              </a:rPr>
              <a:t>https</a:t>
            </a:r>
            <a:r>
              <a:rPr lang="en-US" sz="1800" u="sng" dirty="0">
                <a:solidFill>
                  <a:srgbClr val="002060"/>
                </a:solidFill>
              </a:rPr>
              <a:t>://</a:t>
            </a:r>
            <a:r>
              <a:rPr lang="en-US" sz="1800" u="sng" dirty="0" smtClean="0">
                <a:solidFill>
                  <a:srgbClr val="002060"/>
                </a:solidFill>
              </a:rPr>
              <a:t>www.cims.cdfifund.gov/preparation/?config=config_nmtc.xml</a:t>
            </a:r>
            <a:r>
              <a:rPr lang="en-US" sz="1800" dirty="0" smtClean="0">
                <a:solidFill>
                  <a:schemeClr val="tx2"/>
                </a:solidFill>
              </a:rPr>
              <a:t> </a:t>
            </a:r>
          </a:p>
        </p:txBody>
      </p:sp>
      <p:sp>
        <p:nvSpPr>
          <p:cNvPr id="4" name="Slide Number Placeholder 3"/>
          <p:cNvSpPr>
            <a:spLocks noGrp="1"/>
          </p:cNvSpPr>
          <p:nvPr>
            <p:ph type="sldNum" sz="quarter" idx="12"/>
          </p:nvPr>
        </p:nvSpPr>
        <p:spPr/>
        <p:txBody>
          <a:bodyPr/>
          <a:lstStyle/>
          <a:p>
            <a:fld id="{8C90026E-4AE1-4E5B-9108-8B4CEFAD5FAD}" type="slidenum">
              <a:rPr lang="en-US" smtClean="0"/>
              <a:t>6</a:t>
            </a:fld>
            <a:endParaRPr lang="en-US"/>
          </a:p>
        </p:txBody>
      </p:sp>
    </p:spTree>
    <p:extLst>
      <p:ext uri="{BB962C8B-B14F-4D97-AF65-F5344CB8AC3E}">
        <p14:creationId xmlns:p14="http://schemas.microsoft.com/office/powerpoint/2010/main" val="36747100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343400" y="1669473"/>
            <a:ext cx="459515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smtClean="0">
                <a:solidFill>
                  <a:srgbClr val="002060"/>
                </a:solidFill>
              </a:rPr>
              <a:t>Florida Opportunity Zones</a:t>
            </a:r>
            <a:endParaRPr lang="en-US" b="1">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427 census tracts</a:t>
            </a:r>
          </a:p>
          <a:p>
            <a:r>
              <a:rPr lang="en-US" dirty="0">
                <a:solidFill>
                  <a:schemeClr val="tx2"/>
                </a:solidFill>
              </a:rPr>
              <a:t>E</a:t>
            </a:r>
            <a:r>
              <a:rPr lang="en-US" dirty="0" smtClean="0">
                <a:solidFill>
                  <a:schemeClr val="tx2"/>
                </a:solidFill>
              </a:rPr>
              <a:t>very Florida County</a:t>
            </a:r>
          </a:p>
          <a:p>
            <a:r>
              <a:rPr lang="en-US" dirty="0" smtClean="0">
                <a:solidFill>
                  <a:schemeClr val="tx2"/>
                </a:solidFill>
              </a:rPr>
              <a:t>Designated by Governor Scott</a:t>
            </a:r>
          </a:p>
          <a:p>
            <a:pPr marL="114300" indent="0">
              <a:buNone/>
            </a:pPr>
            <a:r>
              <a:rPr lang="en-US" dirty="0" smtClean="0">
                <a:solidFill>
                  <a:schemeClr val="tx2"/>
                </a:solidFill>
              </a:rPr>
              <a:t>    on April 18, 2018</a:t>
            </a:r>
          </a:p>
          <a:p>
            <a:r>
              <a:rPr lang="en-US" dirty="0" smtClean="0">
                <a:solidFill>
                  <a:schemeClr val="tx2"/>
                </a:solidFill>
              </a:rPr>
              <a:t>Opportunity Zones certified by Treasury</a:t>
            </a:r>
          </a:p>
          <a:p>
            <a:pPr marL="114300" indent="0">
              <a:buNone/>
            </a:pPr>
            <a:r>
              <a:rPr lang="en-US" dirty="0" smtClean="0">
                <a:solidFill>
                  <a:schemeClr val="tx2"/>
                </a:solidFill>
              </a:rPr>
              <a:t>    on June 14, 2018</a:t>
            </a:r>
          </a:p>
          <a:p>
            <a:r>
              <a:rPr lang="en-US" dirty="0" smtClean="0">
                <a:solidFill>
                  <a:schemeClr val="tx2"/>
                </a:solidFill>
              </a:rPr>
              <a:t>A list of zones and interactive map may</a:t>
            </a:r>
          </a:p>
          <a:p>
            <a:pPr marL="114300" indent="0">
              <a:buNone/>
            </a:pPr>
            <a:r>
              <a:rPr lang="en-US" dirty="0" smtClean="0">
                <a:solidFill>
                  <a:schemeClr val="tx2"/>
                </a:solidFill>
              </a:rPr>
              <a:t>    be found on the Florida Department of </a:t>
            </a:r>
          </a:p>
          <a:p>
            <a:pPr marL="114300" indent="0">
              <a:buNone/>
            </a:pPr>
            <a:r>
              <a:rPr lang="en-US" dirty="0">
                <a:solidFill>
                  <a:schemeClr val="tx2"/>
                </a:solidFill>
              </a:rPr>
              <a:t> </a:t>
            </a:r>
            <a:r>
              <a:rPr lang="en-US" dirty="0" smtClean="0">
                <a:solidFill>
                  <a:schemeClr val="tx2"/>
                </a:solidFill>
              </a:rPr>
              <a:t>   Economic </a:t>
            </a:r>
            <a:r>
              <a:rPr lang="en-US" dirty="0">
                <a:solidFill>
                  <a:schemeClr val="tx2"/>
                </a:solidFill>
              </a:rPr>
              <a:t>Opportunity website - </a:t>
            </a:r>
            <a:r>
              <a:rPr lang="en-US" u="sng" dirty="0">
                <a:solidFill>
                  <a:srgbClr val="002060"/>
                </a:solidFill>
              </a:rPr>
              <a:t>http://www.floridajobs.org/business-growth-and-partnerships/for-businesses-and-entrepreneurs/business-resource/opportunity-zones</a:t>
            </a:r>
            <a:endParaRPr lang="en-US" u="sng" dirty="0" smtClean="0">
              <a:solidFill>
                <a:srgbClr val="002060"/>
              </a:solidFill>
            </a:endParaRPr>
          </a:p>
        </p:txBody>
      </p:sp>
      <p:sp>
        <p:nvSpPr>
          <p:cNvPr id="4" name="Slide Number Placeholder 3"/>
          <p:cNvSpPr>
            <a:spLocks noGrp="1"/>
          </p:cNvSpPr>
          <p:nvPr>
            <p:ph type="sldNum" sz="quarter" idx="12"/>
          </p:nvPr>
        </p:nvSpPr>
        <p:spPr/>
        <p:txBody>
          <a:bodyPr/>
          <a:lstStyle/>
          <a:p>
            <a:fld id="{8C90026E-4AE1-4E5B-9108-8B4CEFAD5FAD}" type="slidenum">
              <a:rPr lang="en-US" smtClean="0"/>
              <a:t>7</a:t>
            </a:fld>
            <a:endParaRPr lang="en-US"/>
          </a:p>
        </p:txBody>
      </p:sp>
    </p:spTree>
    <p:extLst>
      <p:ext uri="{BB962C8B-B14F-4D97-AF65-F5344CB8AC3E}">
        <p14:creationId xmlns:p14="http://schemas.microsoft.com/office/powerpoint/2010/main" val="23577963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b="1" smtClean="0">
                <a:solidFill>
                  <a:srgbClr val="002060"/>
                </a:solidFill>
              </a:rPr>
              <a:t>2017 Tax Cuts &amp; Jobs Act</a:t>
            </a:r>
            <a:endParaRPr lang="en-US" b="1">
              <a:solidFill>
                <a:srgbClr val="002060"/>
              </a:solidFill>
            </a:endParaRPr>
          </a:p>
        </p:txBody>
      </p:sp>
      <p:sp>
        <p:nvSpPr>
          <p:cNvPr id="3" name="Content Placeholder 2"/>
          <p:cNvSpPr>
            <a:spLocks noGrp="1"/>
          </p:cNvSpPr>
          <p:nvPr>
            <p:ph idx="1"/>
          </p:nvPr>
        </p:nvSpPr>
        <p:spPr>
          <a:xfrm>
            <a:off x="457200" y="1600200"/>
            <a:ext cx="7010400" cy="4800600"/>
          </a:xfrm>
        </p:spPr>
        <p:txBody>
          <a:bodyPr>
            <a:normAutofit/>
          </a:bodyPr>
          <a:lstStyle/>
          <a:p>
            <a:r>
              <a:rPr lang="en-US" dirty="0" smtClean="0">
                <a:solidFill>
                  <a:schemeClr val="tx2"/>
                </a:solidFill>
              </a:rPr>
              <a:t>Created </a:t>
            </a:r>
            <a:r>
              <a:rPr lang="en-US" dirty="0">
                <a:solidFill>
                  <a:schemeClr val="tx2"/>
                </a:solidFill>
              </a:rPr>
              <a:t>§1400Z-1 </a:t>
            </a:r>
            <a:r>
              <a:rPr lang="en-US" dirty="0" smtClean="0">
                <a:solidFill>
                  <a:schemeClr val="tx2"/>
                </a:solidFill>
              </a:rPr>
              <a:t>&amp; §1400Z-2 Internal Revenue Code</a:t>
            </a:r>
          </a:p>
          <a:p>
            <a:pPr>
              <a:lnSpc>
                <a:spcPct val="150000"/>
              </a:lnSpc>
            </a:pPr>
            <a:r>
              <a:rPr lang="en-US" dirty="0" smtClean="0">
                <a:solidFill>
                  <a:schemeClr val="tx2"/>
                </a:solidFill>
              </a:rPr>
              <a:t>New rules </a:t>
            </a:r>
            <a:r>
              <a:rPr lang="en-US" dirty="0">
                <a:solidFill>
                  <a:schemeClr val="tx2"/>
                </a:solidFill>
              </a:rPr>
              <a:t>for capital </a:t>
            </a:r>
            <a:r>
              <a:rPr lang="en-US" dirty="0" smtClean="0">
                <a:solidFill>
                  <a:schemeClr val="tx2"/>
                </a:solidFill>
              </a:rPr>
              <a:t>gains invested </a:t>
            </a:r>
            <a:r>
              <a:rPr lang="en-US" dirty="0">
                <a:solidFill>
                  <a:schemeClr val="tx2"/>
                </a:solidFill>
              </a:rPr>
              <a:t>in opportunity </a:t>
            </a:r>
            <a:r>
              <a:rPr lang="en-US" dirty="0" smtClean="0">
                <a:solidFill>
                  <a:schemeClr val="tx2"/>
                </a:solidFill>
              </a:rPr>
              <a:t>zones.  Three main tax benefits:</a:t>
            </a:r>
          </a:p>
          <a:p>
            <a:pPr lvl="1">
              <a:spcBef>
                <a:spcPts val="1800"/>
              </a:spcBef>
            </a:pPr>
            <a:r>
              <a:rPr lang="en-US" dirty="0">
                <a:solidFill>
                  <a:schemeClr val="tx2"/>
                </a:solidFill>
              </a:rPr>
              <a:t>Deferral of </a:t>
            </a:r>
            <a:r>
              <a:rPr lang="en-US" dirty="0" smtClean="0">
                <a:solidFill>
                  <a:schemeClr val="tx2"/>
                </a:solidFill>
              </a:rPr>
              <a:t>any amount treated as capital gain (short-term or long-term);</a:t>
            </a:r>
            <a:endParaRPr lang="en-US" dirty="0">
              <a:solidFill>
                <a:schemeClr val="tx2"/>
              </a:solidFill>
            </a:endParaRPr>
          </a:p>
          <a:p>
            <a:pPr lvl="1">
              <a:spcBef>
                <a:spcPts val="1800"/>
              </a:spcBef>
            </a:pPr>
            <a:r>
              <a:rPr lang="en-US" dirty="0">
                <a:solidFill>
                  <a:schemeClr val="tx2"/>
                </a:solidFill>
              </a:rPr>
              <a:t>Reduction of amount of gain realized through a basis </a:t>
            </a:r>
            <a:r>
              <a:rPr lang="en-US" dirty="0" smtClean="0">
                <a:solidFill>
                  <a:schemeClr val="tx2"/>
                </a:solidFill>
              </a:rPr>
              <a:t>adjustment; and</a:t>
            </a:r>
            <a:endParaRPr lang="en-US" dirty="0">
              <a:solidFill>
                <a:schemeClr val="tx2"/>
              </a:solidFill>
            </a:endParaRPr>
          </a:p>
          <a:p>
            <a:pPr lvl="1">
              <a:spcBef>
                <a:spcPts val="1800"/>
              </a:spcBef>
            </a:pPr>
            <a:r>
              <a:rPr lang="en-US" dirty="0">
                <a:solidFill>
                  <a:schemeClr val="tx2"/>
                </a:solidFill>
              </a:rPr>
              <a:t>Exclusion of gain on disposition of interest in </a:t>
            </a:r>
            <a:r>
              <a:rPr lang="en-US" dirty="0" smtClean="0">
                <a:solidFill>
                  <a:schemeClr val="tx2"/>
                </a:solidFill>
              </a:rPr>
              <a:t>a qualified opportunity fund.</a:t>
            </a:r>
          </a:p>
          <a:p>
            <a:endParaRPr lang="en-US" dirty="0">
              <a:solidFill>
                <a:schemeClr val="tx2"/>
              </a:solidFill>
            </a:endParaRPr>
          </a:p>
          <a:p>
            <a:pPr lvl="1"/>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8C90026E-4AE1-4E5B-9108-8B4CEFAD5FAD}" type="slidenum">
              <a:rPr lang="en-US" smtClean="0"/>
              <a:t>8</a:t>
            </a:fld>
            <a:endParaRPr lang="en-US"/>
          </a:p>
        </p:txBody>
      </p:sp>
    </p:spTree>
    <p:extLst>
      <p:ext uri="{BB962C8B-B14F-4D97-AF65-F5344CB8AC3E}">
        <p14:creationId xmlns:p14="http://schemas.microsoft.com/office/powerpoint/2010/main" val="39399821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05800" cy="1143000"/>
          </a:xfrm>
        </p:spPr>
        <p:txBody>
          <a:bodyPr/>
          <a:lstStyle/>
          <a:p>
            <a:r>
              <a:rPr lang="en-US" sz="3200" b="1" smtClean="0">
                <a:solidFill>
                  <a:srgbClr val="002060"/>
                </a:solidFill>
              </a:rPr>
              <a:t>180 Day Rule – Proposed Regulation 10.19.18</a:t>
            </a:r>
            <a:endParaRPr lang="en-US" sz="3200" b="1">
              <a:solidFill>
                <a:srgbClr val="002060"/>
              </a:solidFill>
            </a:endParaRPr>
          </a:p>
        </p:txBody>
      </p:sp>
      <p:sp>
        <p:nvSpPr>
          <p:cNvPr id="3" name="Content Placeholder 2"/>
          <p:cNvSpPr>
            <a:spLocks noGrp="1"/>
          </p:cNvSpPr>
          <p:nvPr>
            <p:ph idx="1"/>
          </p:nvPr>
        </p:nvSpPr>
        <p:spPr>
          <a:xfrm>
            <a:off x="457200" y="1295400"/>
            <a:ext cx="7620000" cy="5105400"/>
          </a:xfrm>
        </p:spPr>
        <p:txBody>
          <a:bodyPr>
            <a:normAutofit fontScale="92500"/>
          </a:bodyPr>
          <a:lstStyle/>
          <a:p>
            <a:pPr marL="0" marR="0" indent="0">
              <a:spcBef>
                <a:spcPct val="0"/>
              </a:spcBef>
              <a:spcAft>
                <a:spcPts val="1200"/>
              </a:spcAft>
              <a:buNone/>
            </a:pPr>
            <a:r>
              <a:rPr lang="en-US" dirty="0">
                <a:solidFill>
                  <a:schemeClr val="tx2"/>
                </a:solidFill>
                <a:latin typeface="Times New Roman"/>
                <a:ea typeface="Times New Roman"/>
              </a:rPr>
              <a:t>Section 1400Z-2 permits a taxpayer to defer recognition of a </a:t>
            </a:r>
            <a:r>
              <a:rPr lang="en-US" u="sng" dirty="0">
                <a:solidFill>
                  <a:schemeClr val="tx2"/>
                </a:solidFill>
                <a:latin typeface="Times New Roman"/>
                <a:ea typeface="Times New Roman"/>
              </a:rPr>
              <a:t>capital gain</a:t>
            </a:r>
            <a:r>
              <a:rPr lang="en-US" dirty="0" smtClean="0">
                <a:solidFill>
                  <a:schemeClr val="tx2"/>
                </a:solidFill>
                <a:latin typeface="Times New Roman"/>
                <a:ea typeface="Times New Roman"/>
              </a:rPr>
              <a:t>  (see Form 8949) if </a:t>
            </a:r>
            <a:r>
              <a:rPr lang="en-US" dirty="0">
                <a:solidFill>
                  <a:schemeClr val="tx2"/>
                </a:solidFill>
                <a:latin typeface="Times New Roman"/>
                <a:ea typeface="Times New Roman"/>
              </a:rPr>
              <a:t>an amount equal to such gain is invested in a qualified opportunity fund (“</a:t>
            </a:r>
            <a:r>
              <a:rPr lang="en-US" dirty="0" err="1">
                <a:solidFill>
                  <a:schemeClr val="tx2"/>
                </a:solidFill>
                <a:latin typeface="Times New Roman"/>
                <a:ea typeface="Times New Roman"/>
              </a:rPr>
              <a:t>QOF</a:t>
            </a:r>
            <a:r>
              <a:rPr lang="en-US" dirty="0">
                <a:solidFill>
                  <a:schemeClr val="tx2"/>
                </a:solidFill>
                <a:latin typeface="Times New Roman"/>
                <a:ea typeface="Times New Roman"/>
              </a:rPr>
              <a:t>”) within 180 days of the date that the tax would have been recognized by the taxpayer.  </a:t>
            </a:r>
          </a:p>
          <a:p>
            <a:pPr marL="0" marR="0" indent="0">
              <a:spcBef>
                <a:spcPct val="0"/>
              </a:spcBef>
              <a:spcAft>
                <a:spcPts val="1200"/>
              </a:spcAft>
              <a:buNone/>
            </a:pPr>
            <a:r>
              <a:rPr lang="en-US" dirty="0">
                <a:solidFill>
                  <a:schemeClr val="tx2"/>
                </a:solidFill>
                <a:latin typeface="Times New Roman"/>
                <a:ea typeface="Times New Roman"/>
              </a:rPr>
              <a:t>The Proposed Regulations allow </a:t>
            </a:r>
            <a:r>
              <a:rPr lang="en-US" dirty="0" smtClean="0">
                <a:solidFill>
                  <a:schemeClr val="tx2"/>
                </a:solidFill>
                <a:latin typeface="Times New Roman"/>
                <a:ea typeface="Times New Roman"/>
              </a:rPr>
              <a:t>for a very liberal application of this 180 day rule for partnerships</a:t>
            </a:r>
            <a:r>
              <a:rPr lang="en-US" dirty="0">
                <a:solidFill>
                  <a:schemeClr val="tx2"/>
                </a:solidFill>
                <a:latin typeface="Times New Roman"/>
                <a:ea typeface="Times New Roman"/>
              </a:rPr>
              <a:t>, S corporations and other pass-through entities, such as trusts and estates, to defer capital gains at the entity level, or if the partnership or S corporation (or other pass-through entity) decides not to defer gain and invest in a </a:t>
            </a:r>
            <a:r>
              <a:rPr lang="en-US" dirty="0" err="1">
                <a:solidFill>
                  <a:schemeClr val="tx2"/>
                </a:solidFill>
                <a:latin typeface="Times New Roman"/>
                <a:ea typeface="Times New Roman"/>
              </a:rPr>
              <a:t>QOF</a:t>
            </a:r>
            <a:r>
              <a:rPr lang="en-US" dirty="0">
                <a:solidFill>
                  <a:schemeClr val="tx2"/>
                </a:solidFill>
                <a:latin typeface="Times New Roman"/>
                <a:ea typeface="Times New Roman"/>
              </a:rPr>
              <a:t>, the partners or shareholders (or beneficiaries) can make the elections on their portion of their distributive share of such income.  In the case where the partner, shareholder or beneficiary elects to defer the gain, the 180-day deferral period begins on the last day of the taxable year of the partnership, S corporation or other pass-through entity in which such partner’s, shareholder’s or beneficiary’s allocable share of such gain was taken into account.</a:t>
            </a:r>
          </a:p>
          <a:p>
            <a:pPr marL="114300" indent="0">
              <a:buNone/>
            </a:pPr>
            <a:endParaRPr lang="en-US" dirty="0"/>
          </a:p>
        </p:txBody>
      </p:sp>
      <p:sp>
        <p:nvSpPr>
          <p:cNvPr id="4" name="Slide Number Placeholder 3"/>
          <p:cNvSpPr>
            <a:spLocks noGrp="1"/>
          </p:cNvSpPr>
          <p:nvPr>
            <p:ph type="sldNum" sz="quarter" idx="12"/>
          </p:nvPr>
        </p:nvSpPr>
        <p:spPr/>
        <p:txBody>
          <a:bodyPr/>
          <a:lstStyle/>
          <a:p>
            <a:fld id="{6940CDA7-3B5C-4634-A256-58ABB11983A4}" type="slidenum">
              <a:rPr lang="en-US" smtClean="0"/>
              <a:t>9</a:t>
            </a:fld>
            <a:endParaRPr lang="en-US"/>
          </a:p>
        </p:txBody>
      </p:sp>
    </p:spTree>
    <p:extLst>
      <p:ext uri="{BB962C8B-B14F-4D97-AF65-F5344CB8AC3E}">
        <p14:creationId xmlns:p14="http://schemas.microsoft.com/office/powerpoint/2010/main" val="29491970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5.17"/>
  <p:tag name="AS_TITLE" val="Aspose.Slides for .NET 4.0"/>
  <p:tag name="AS_VERSION" val="1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an Mead Template 3">
  <a:themeElements>
    <a:clrScheme name="Custom 1">
      <a:dk1>
        <a:srgbClr val="ADADAD"/>
      </a:dk1>
      <a:lt1>
        <a:srgbClr val="FFFFFF"/>
      </a:lt1>
      <a:dk2>
        <a:srgbClr val="680015"/>
      </a:dk2>
      <a:lt2>
        <a:srgbClr val="D7D7D7"/>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Dean Mead Template 3">
  <a:themeElements>
    <a:clrScheme name="Custom 1">
      <a:dk1>
        <a:srgbClr val="ADADAD"/>
      </a:dk1>
      <a:lt1>
        <a:srgbClr val="FFFFFF"/>
      </a:lt1>
      <a:dk2>
        <a:srgbClr val="680015"/>
      </a:dk2>
      <a:lt2>
        <a:srgbClr val="D7D7D7"/>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404</TotalTime>
  <Words>1949</Words>
  <Application>Microsoft Office PowerPoint</Application>
  <PresentationFormat>On-screen Show (4:3)</PresentationFormat>
  <Paragraphs>241</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Dean Mead Template 3</vt:lpstr>
      <vt:lpstr>1_Dean Mead Template 3</vt:lpstr>
      <vt:lpstr>LAY OF THE LAND FLORIDA LAND CONFERENCE </vt:lpstr>
      <vt:lpstr>PowerPoint Presentation</vt:lpstr>
      <vt:lpstr>Opportunity Zones</vt:lpstr>
      <vt:lpstr>52 million Americans (1 in 6) live in economically distressed communities.</vt:lpstr>
      <vt:lpstr>Opportunity Zones </vt:lpstr>
      <vt:lpstr>Opportunity Zones </vt:lpstr>
      <vt:lpstr>Florida Opportunity Zones</vt:lpstr>
      <vt:lpstr>2017 Tax Cuts &amp; Jobs Act</vt:lpstr>
      <vt:lpstr>180 Day Rule – Proposed Regulation 10.19.18</vt:lpstr>
      <vt:lpstr>PowerPoint Presentation</vt:lpstr>
      <vt:lpstr>PowerPoint Presentation</vt:lpstr>
      <vt:lpstr>Sample Investment</vt:lpstr>
      <vt:lpstr>Sample Investment</vt:lpstr>
      <vt:lpstr>Qualified Opportunity Fund (QOF)</vt:lpstr>
      <vt:lpstr>Qualified Opportunity Fund (QOF)</vt:lpstr>
      <vt:lpstr>Qualified Opportunity Fund (QOF)</vt:lpstr>
      <vt:lpstr>Form 8996</vt:lpstr>
      <vt:lpstr>Proposed Regulation 10.19.18</vt:lpstr>
      <vt:lpstr>Proposed Regulation 10.19.18 Note the Cascading Effect!</vt:lpstr>
      <vt:lpstr>Investments in Qualified Opportunity Zone    Property</vt:lpstr>
      <vt:lpstr>Qualified Opportunity Zone Business</vt:lpstr>
      <vt:lpstr>Qualified Opportunity Zone Business</vt:lpstr>
      <vt:lpstr>Qualified Opportunity Zone Business Property</vt:lpstr>
      <vt:lpstr>Proposed Regulations – 10.19.18</vt:lpstr>
      <vt:lpstr>Revenue Ruling 2018-29 – 10.19.18</vt:lpstr>
      <vt:lpstr>What’s Next</vt:lpstr>
      <vt:lpstr>Florida Bar Tax Section Comments: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Julie Gastfield</dc:creator>
  <cp:lastModifiedBy>Karen Keene</cp:lastModifiedBy>
  <cp:revision>51</cp:revision>
  <cp:lastPrinted>2019-03-26T13:17:48Z</cp:lastPrinted>
  <dcterms:created xsi:type="dcterms:W3CDTF">2018-11-15T09:54:12Z</dcterms:created>
  <dcterms:modified xsi:type="dcterms:W3CDTF">2019-03-26T15:29:27Z</dcterms:modified>
</cp:coreProperties>
</file>